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71" r:id="rId6"/>
    <p:sldId id="259" r:id="rId7"/>
    <p:sldId id="262" r:id="rId8"/>
    <p:sldId id="263" r:id="rId9"/>
    <p:sldId id="264" r:id="rId10"/>
    <p:sldId id="268" r:id="rId11"/>
    <p:sldId id="266" r:id="rId12"/>
    <p:sldId id="267" r:id="rId13"/>
    <p:sldId id="270" r:id="rId14"/>
    <p:sldId id="269" r:id="rId15"/>
    <p:sldId id="276" r:id="rId16"/>
    <p:sldId id="265" r:id="rId17"/>
    <p:sldId id="272" r:id="rId18"/>
    <p:sldId id="274" r:id="rId19"/>
    <p:sldId id="273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34"/>
    <a:srgbClr val="FF7E79"/>
    <a:srgbClr val="A12EE5"/>
    <a:srgbClr val="26B899"/>
    <a:srgbClr val="D883FF"/>
    <a:srgbClr val="FB1A8E"/>
    <a:srgbClr val="F96BE8"/>
    <a:srgbClr val="FF2600"/>
    <a:srgbClr val="FB1D8E"/>
    <a:srgbClr val="DC2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74"/>
    <p:restoredTop sz="94639"/>
  </p:normalViewPr>
  <p:slideViewPr>
    <p:cSldViewPr snapToGrid="0" snapToObjects="1">
      <p:cViewPr varScale="1">
        <p:scale>
          <a:sx n="131" d="100"/>
          <a:sy n="131" d="100"/>
        </p:scale>
        <p:origin x="18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144B-9A34-5948-B984-C1E96B95DD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B96F95-7B96-C247-A62D-A4D1CD0C8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5E9C5-C466-7241-B319-DC853F0C6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5E2EA-B6C7-694B-9ED4-BF0CB9DC4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9945-CCB0-E146-85CB-81A78C24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83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66E5-8479-9045-9F82-F7841CF2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045BA-0696-BB41-8C94-4EE5B58AC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70E86-0FD5-C74B-9F03-A9C855217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DF086-65E7-C342-A113-EA40D056F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25864-4210-C040-97F5-419AF3E5C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8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61A0C5-AE68-A643-8433-7E8F4A631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2BEA2-E1C6-A34F-9BE1-B88A86091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90E5A-CE6E-F148-8286-FDC22637E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1E525-9EDA-FD4E-9C6E-14809904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56679-93F0-E24B-B125-7685B9806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51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1C24-4152-CE40-AC7D-85D0E250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29D0C-DB3C-8144-955C-BB0D57AF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02B6B-D62D-B140-8974-7DC35F8D5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B17EA-7E2D-BF44-A6CE-A751269D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5CCCA-4995-144B-A94B-E7DA2F048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588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EBF53-11C8-1448-B9BE-0BD1E978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E5AB4-387B-6C4B-90CA-2E3962953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F695C-A0A2-6041-946C-845C4E704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1C261-1E05-104E-92D4-3C16C532E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54269-15A5-544C-995D-BA4DFBEE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494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DEF8-64D6-D643-89F2-CB5D56C9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ADE2-D546-7546-8F7A-AC5837106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664825-BAAB-324A-B79F-28C09B957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D2B53-FF27-4148-8E2F-1352F2A6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E3B10-F5E5-7E48-B704-904B4C08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483E5-2FEE-E444-97D2-FE403CD5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16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6E9E8-9006-3D48-8E1B-EA0430393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42183-CAED-4544-BB0F-5A9416080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8F51B-0AA7-DA4A-9FEE-720F5DE04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C818A-27BF-6D4B-BFCC-93C6F7CDD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0C4A7-082F-E240-B47F-26573B204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7F419-AC5A-5942-BA47-C13755FA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4151CD-32F3-E54B-8407-C20E5324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D4A9AE-34D4-9A4A-ADEC-51F5BB3E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753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53A2-0684-4C44-B559-DC3C0082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43D313-D28C-314E-BA11-4E1B53C7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A9AE25-578C-2D49-BD47-F5E5F21D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25E0E-123A-D94D-A524-863E1471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033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A0A48C-7296-8045-A5E5-FF991DC1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28596-369F-2E43-AE33-7F6EF6679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E09F9-6D30-7149-98B8-8976B7E82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519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CBBB-DD35-024E-AF3E-2196845D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B00EF-F267-2C4A-A48F-20A441D74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7B7D1-EA73-444C-BEB9-768D3AA17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D553DE-F22C-DC4D-B2B2-9111D1C4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D06D1-3488-844F-A181-8C4B66658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3A3B7A-AAF2-CD4C-93CE-DF5000B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016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80D54-28F7-F440-A457-40698BBD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DA1359-177D-A14E-A770-B73136D8B3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91125-F395-7E43-9867-B7B4684F1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05F3-9A6E-CB43-8182-BA881936B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9739E-89FE-084D-96A2-852D1FB3B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2EC9B-4897-5F48-9DE9-E4CE283A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860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79F87-5023-AA43-8C48-D6932E5CF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EDAC5-120A-0B43-87B3-AEC7136AD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BC3F6-5583-024C-A76A-C69D71CA9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DBE9A-45ED-2E4F-8B1C-521B49DED044}" type="datetimeFigureOut">
              <a:rPr lang="ru-RU" smtClean="0"/>
              <a:t>29.04.2019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6767A-D2BA-7242-A4ED-BBF8C80A5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6F9D8-2B68-C946-9A6B-AA51095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131EF4-400B-5B4A-8368-97B8406E633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6548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6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10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1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cL5A0CzxNMo?feature=oembed" TargetMode="External"/><Relationship Id="rId5" Type="http://schemas.openxmlformats.org/officeDocument/2006/relationships/image" Target="../media/image38.png"/><Relationship Id="rId4" Type="http://schemas.openxmlformats.org/officeDocument/2006/relationships/hyperlink" Target="https://www.youtube.com/watch?v=cL5A0CzxNMo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0.png"/><Relationship Id="rId7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41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30.png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43.jpg"/><Relationship Id="rId10" Type="http://schemas.openxmlformats.org/officeDocument/2006/relationships/image" Target="../media/image48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Relationship Id="rId1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://dragonsanddeadlines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tiff"/><Relationship Id="rId3" Type="http://schemas.openxmlformats.org/officeDocument/2006/relationships/hyperlink" Target="https://www.producthunt.com/posts/dragons-and-deadlines" TargetMode="External"/><Relationship Id="rId7" Type="http://schemas.openxmlformats.org/officeDocument/2006/relationships/image" Target="../media/image58.tiff"/><Relationship Id="rId12" Type="http://schemas.openxmlformats.org/officeDocument/2006/relationships/image" Target="../media/image62.tiff"/><Relationship Id="rId2" Type="http://schemas.openxmlformats.org/officeDocument/2006/relationships/hyperlink" Target="https://github.com/morejust/dragonsanddeadlines-landi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tiff"/><Relationship Id="rId11" Type="http://schemas.openxmlformats.org/officeDocument/2006/relationships/image" Target="../media/image61.tiff"/><Relationship Id="rId5" Type="http://schemas.openxmlformats.org/officeDocument/2006/relationships/image" Target="../media/image56.svg"/><Relationship Id="rId10" Type="http://schemas.openxmlformats.org/officeDocument/2006/relationships/image" Target="../media/image14.png"/><Relationship Id="rId4" Type="http://schemas.openxmlformats.org/officeDocument/2006/relationships/image" Target="../media/image55.png"/><Relationship Id="rId9" Type="http://schemas.openxmlformats.org/officeDocument/2006/relationships/image" Target="../media/image6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tiff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4.gif"/><Relationship Id="rId7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F62EEEF-C651-BC45-8EC9-3D3D4E2FA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42024" cy="7099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C03E4E-FF0B-EB4F-9330-5EBC9F555E63}"/>
              </a:ext>
            </a:extLst>
          </p:cNvPr>
          <p:cNvSpPr txBox="1"/>
          <p:nvPr/>
        </p:nvSpPr>
        <p:spPr>
          <a:xfrm>
            <a:off x="1928554" y="1577533"/>
            <a:ext cx="835356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  <a:latin typeface="Circe" panose="020B0502020203020203" pitchFamily="34" charset="77"/>
              </a:rPr>
              <a:t>Dragons &amp; Deadlines</a:t>
            </a:r>
          </a:p>
          <a:p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–</a:t>
            </a:r>
          </a:p>
          <a:p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Extract HR Insights</a:t>
            </a:r>
          </a:p>
          <a:p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with</a:t>
            </a:r>
          </a:p>
          <a:p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Gamification Experience</a:t>
            </a:r>
            <a:endParaRPr lang="ru-RU" sz="50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564892-0BF6-BC46-AA53-E58D3602B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758EAC-5E39-034D-A4DF-3B287CF34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85000" y="2688459"/>
            <a:ext cx="69850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3099 0.00069 C 0.87865 -0.08773 1.44753 -0.17593 1.65143 0.00069 C 1.85534 0.17708 1.81003 0.96643 1.5336 1.05972 L -0.00716 0.56065 L -0.00716 0.56065 " pathEditMode="relative" ptsTypes="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D424D17-D5EA-C140-9E51-9E057B50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61" y="1224405"/>
            <a:ext cx="5362339" cy="400533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5743F57-E2F3-8045-A0D3-8653FFE4A4E5}"/>
              </a:ext>
            </a:extLst>
          </p:cNvPr>
          <p:cNvSpPr/>
          <p:nvPr/>
        </p:nvSpPr>
        <p:spPr>
          <a:xfrm>
            <a:off x="7389084" y="5986738"/>
            <a:ext cx="3176956" cy="2458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2B33E5-00AB-2546-A836-B231575EE77D}"/>
              </a:ext>
            </a:extLst>
          </p:cNvPr>
          <p:cNvSpPr txBox="1"/>
          <p:nvPr/>
        </p:nvSpPr>
        <p:spPr>
          <a:xfrm>
            <a:off x="7327556" y="6339016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1 / 70 Story Points Left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E7584D-0127-E040-A9D0-F7F0DAE7CB26}"/>
              </a:ext>
            </a:extLst>
          </p:cNvPr>
          <p:cNvSpPr/>
          <p:nvPr/>
        </p:nvSpPr>
        <p:spPr>
          <a:xfrm>
            <a:off x="7457243" y="5986738"/>
            <a:ext cx="3108797" cy="2458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15A30A-488E-A042-882C-A5EEBAA4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5" y="1031144"/>
            <a:ext cx="1910017" cy="2025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9258FC-C211-8E45-AC0F-2C1E3EB08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372" y="929400"/>
            <a:ext cx="2101877" cy="2229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03C011-8BDA-6D4E-89CB-A7B4F3350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538" y="2126733"/>
            <a:ext cx="2101877" cy="22292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6B6EFE-BA9B-D44D-9386-A88E1666AD3B}"/>
              </a:ext>
            </a:extLst>
          </p:cNvPr>
          <p:cNvSpPr/>
          <p:nvPr/>
        </p:nvSpPr>
        <p:spPr>
          <a:xfrm>
            <a:off x="299376" y="6053371"/>
            <a:ext cx="5072047" cy="3925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4867B5-1F8A-7C4B-BE61-9D53DB07CA41}"/>
              </a:ext>
            </a:extLst>
          </p:cNvPr>
          <p:cNvSpPr/>
          <p:nvPr/>
        </p:nvSpPr>
        <p:spPr>
          <a:xfrm>
            <a:off x="1275363" y="6053268"/>
            <a:ext cx="4098812" cy="3925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A0A722-92BC-EA43-AFD4-3FA2A1FDC7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8914" y="0"/>
            <a:ext cx="1203086" cy="4374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ABAAE2-C982-304D-A3AC-5715B57047E8}"/>
              </a:ext>
            </a:extLst>
          </p:cNvPr>
          <p:cNvSpPr txBox="1"/>
          <p:nvPr/>
        </p:nvSpPr>
        <p:spPr>
          <a:xfrm>
            <a:off x="299376" y="568388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Опыт Команды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B1E49-41E8-184C-8811-6B86F82E7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56" y="2352775"/>
            <a:ext cx="2029452" cy="21524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490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F75ED98-E011-AA41-BB39-28820F47B816}"/>
              </a:ext>
            </a:extLst>
          </p:cNvPr>
          <p:cNvSpPr/>
          <p:nvPr/>
        </p:nvSpPr>
        <p:spPr>
          <a:xfrm>
            <a:off x="299377" y="4652449"/>
            <a:ext cx="5065589" cy="692836"/>
          </a:xfrm>
          <a:prstGeom prst="roundRect">
            <a:avLst/>
          </a:prstGeom>
          <a:solidFill>
            <a:schemeClr val="bg1"/>
          </a:solidFill>
          <a:ln w="1270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8E523E-B308-F947-8879-54834150228F}"/>
              </a:ext>
            </a:extLst>
          </p:cNvPr>
          <p:cNvSpPr txBox="1"/>
          <p:nvPr/>
        </p:nvSpPr>
        <p:spPr>
          <a:xfrm>
            <a:off x="459407" y="4860412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e" panose="020B0502020203020203" pitchFamily="34" charset="77"/>
              </a:rPr>
              <a:t>Sprint Closed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AF9E86-F582-2345-B2A8-F8449F83DB7E}"/>
              </a:ext>
            </a:extLst>
          </p:cNvPr>
          <p:cNvSpPr txBox="1"/>
          <p:nvPr/>
        </p:nvSpPr>
        <p:spPr>
          <a:xfrm>
            <a:off x="3601480" y="4838241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irce" panose="020B0502020203020203" pitchFamily="34" charset="77"/>
              </a:rPr>
              <a:t>Boss Defeated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424D17-D5EA-C140-9E51-9E057B50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61" y="1224405"/>
            <a:ext cx="5362339" cy="400533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5743F57-E2F3-8045-A0D3-8653FFE4A4E5}"/>
              </a:ext>
            </a:extLst>
          </p:cNvPr>
          <p:cNvSpPr/>
          <p:nvPr/>
        </p:nvSpPr>
        <p:spPr>
          <a:xfrm>
            <a:off x="7389084" y="5986738"/>
            <a:ext cx="3176956" cy="2458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2B33E5-00AB-2546-A836-B231575EE77D}"/>
              </a:ext>
            </a:extLst>
          </p:cNvPr>
          <p:cNvSpPr txBox="1"/>
          <p:nvPr/>
        </p:nvSpPr>
        <p:spPr>
          <a:xfrm>
            <a:off x="7327556" y="6339016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1 / 70 Story Points Left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E7584D-0127-E040-A9D0-F7F0DAE7CB26}"/>
              </a:ext>
            </a:extLst>
          </p:cNvPr>
          <p:cNvSpPr/>
          <p:nvPr/>
        </p:nvSpPr>
        <p:spPr>
          <a:xfrm>
            <a:off x="7457243" y="5986738"/>
            <a:ext cx="3108797" cy="2458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15A30A-488E-A042-882C-A5EEBAA4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25" y="1031144"/>
            <a:ext cx="1910017" cy="2025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9258FC-C211-8E45-AC0F-2C1E3EB08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372" y="929400"/>
            <a:ext cx="2101877" cy="2229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03C011-8BDA-6D4E-89CB-A7B4F3350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538" y="2126733"/>
            <a:ext cx="2101877" cy="222926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46B6EFE-BA9B-D44D-9386-A88E1666AD3B}"/>
              </a:ext>
            </a:extLst>
          </p:cNvPr>
          <p:cNvSpPr/>
          <p:nvPr/>
        </p:nvSpPr>
        <p:spPr>
          <a:xfrm>
            <a:off x="299376" y="6053371"/>
            <a:ext cx="5072047" cy="3925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4867B5-1F8A-7C4B-BE61-9D53DB07CA41}"/>
              </a:ext>
            </a:extLst>
          </p:cNvPr>
          <p:cNvSpPr/>
          <p:nvPr/>
        </p:nvSpPr>
        <p:spPr>
          <a:xfrm>
            <a:off x="1275363" y="6053268"/>
            <a:ext cx="4098812" cy="3925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47B751-C513-4B4E-8E80-5A735B233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8914" y="0"/>
            <a:ext cx="1203086" cy="4374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9572FB-1EB3-9E45-A206-CB4E5D644E2D}"/>
              </a:ext>
            </a:extLst>
          </p:cNvPr>
          <p:cNvSpPr txBox="1"/>
          <p:nvPr/>
        </p:nvSpPr>
        <p:spPr>
          <a:xfrm>
            <a:off x="299376" y="568388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Опыт Команды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DDD439-0F76-7C48-830D-98CD601E52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256" y="2352775"/>
            <a:ext cx="2029452" cy="215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9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197D8B4-45A8-D442-BF17-FF4B4907E0BC}"/>
              </a:ext>
            </a:extLst>
          </p:cNvPr>
          <p:cNvSpPr/>
          <p:nvPr/>
        </p:nvSpPr>
        <p:spPr>
          <a:xfrm>
            <a:off x="5964757" y="903861"/>
            <a:ext cx="5927866" cy="563499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F75ED98-E011-AA41-BB39-28820F47B816}"/>
              </a:ext>
            </a:extLst>
          </p:cNvPr>
          <p:cNvSpPr/>
          <p:nvPr/>
        </p:nvSpPr>
        <p:spPr>
          <a:xfrm>
            <a:off x="299377" y="4652449"/>
            <a:ext cx="5065589" cy="692836"/>
          </a:xfrm>
          <a:prstGeom prst="roundRect">
            <a:avLst/>
          </a:prstGeom>
          <a:solidFill>
            <a:schemeClr val="bg1"/>
          </a:solidFill>
          <a:ln w="1270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8E523E-B308-F947-8879-54834150228F}"/>
              </a:ext>
            </a:extLst>
          </p:cNvPr>
          <p:cNvSpPr txBox="1"/>
          <p:nvPr/>
        </p:nvSpPr>
        <p:spPr>
          <a:xfrm>
            <a:off x="459407" y="4860412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e" panose="020B0502020203020203" pitchFamily="34" charset="77"/>
              </a:rPr>
              <a:t>Sprint Closed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AF9E86-F582-2345-B2A8-F8449F83DB7E}"/>
              </a:ext>
            </a:extLst>
          </p:cNvPr>
          <p:cNvSpPr txBox="1"/>
          <p:nvPr/>
        </p:nvSpPr>
        <p:spPr>
          <a:xfrm>
            <a:off x="3601480" y="4838241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irce" panose="020B0502020203020203" pitchFamily="34" charset="77"/>
              </a:rPr>
              <a:t>Boss Defeated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15A30A-488E-A042-882C-A5EEBAA4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25" y="1031144"/>
            <a:ext cx="1910017" cy="2025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9258FC-C211-8E45-AC0F-2C1E3EB0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372" y="929400"/>
            <a:ext cx="2101877" cy="22292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03C011-8BDA-6D4E-89CB-A7B4F3350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538" y="2126733"/>
            <a:ext cx="2101877" cy="22292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7B7290-6A78-C243-A9F2-23EB5F8CF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137" y="1493592"/>
            <a:ext cx="1402099" cy="5121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F509E0-0657-8B41-A53F-9151956CE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723" y="1670737"/>
            <a:ext cx="1948475" cy="2066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EA958C-F6DF-FA41-A201-0EEB906764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415" y="1106920"/>
            <a:ext cx="1285537" cy="12855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90D4EA-8F08-874C-A31B-F0508542A7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7720" y="1014159"/>
            <a:ext cx="1369578" cy="13695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77E1DB-45D4-9E4E-A029-1F17AD6636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2513" y="1497691"/>
            <a:ext cx="2126344" cy="22552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670A5A-691A-DE45-B6D8-6D02E36759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164" y="3331693"/>
            <a:ext cx="4913118" cy="28217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5BD7366-5AB8-884E-82C7-23488F230DE5}"/>
              </a:ext>
            </a:extLst>
          </p:cNvPr>
          <p:cNvSpPr/>
          <p:nvPr/>
        </p:nvSpPr>
        <p:spPr>
          <a:xfrm>
            <a:off x="299376" y="6053371"/>
            <a:ext cx="5072047" cy="39251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553D97-DD69-524E-87F4-88F61B7E24CE}"/>
              </a:ext>
            </a:extLst>
          </p:cNvPr>
          <p:cNvSpPr/>
          <p:nvPr/>
        </p:nvSpPr>
        <p:spPr>
          <a:xfrm>
            <a:off x="4885899" y="6053268"/>
            <a:ext cx="488276" cy="3925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2FAC9B-FE01-8549-AE80-8AF9BEE9F9AF}"/>
              </a:ext>
            </a:extLst>
          </p:cNvPr>
          <p:cNvSpPr txBox="1"/>
          <p:nvPr/>
        </p:nvSpPr>
        <p:spPr>
          <a:xfrm>
            <a:off x="299376" y="5683885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Опыт Команды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F120A23-A28E-8C46-940A-B4F112D36A4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0256" y="2352775"/>
            <a:ext cx="2029452" cy="2152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1FA4F5-1372-EE49-8103-26D041617A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91479" y="2148368"/>
            <a:ext cx="2101877" cy="22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87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B15A30A-488E-A042-882C-A5EEBAA4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25" y="304429"/>
            <a:ext cx="1910017" cy="2025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9258FC-C211-8E45-AC0F-2C1E3EB0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737" y="118008"/>
            <a:ext cx="2101877" cy="2229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1DBFD4-2ED6-0D42-97A5-23818B8D9295}"/>
              </a:ext>
            </a:extLst>
          </p:cNvPr>
          <p:cNvSpPr txBox="1"/>
          <p:nvPr/>
        </p:nvSpPr>
        <p:spPr>
          <a:xfrm>
            <a:off x="8559799" y="3648149"/>
            <a:ext cx="327365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Inspired by</a:t>
            </a:r>
            <a:endParaRPr lang="ru-RU" sz="50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513B6E-89B5-FA48-AABC-6BB44361C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526" y="4446534"/>
            <a:ext cx="3632200" cy="1803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6D2F43-ACCF-654E-8041-F13358151D7B}"/>
              </a:ext>
            </a:extLst>
          </p:cNvPr>
          <p:cNvSpPr/>
          <p:nvPr/>
        </p:nvSpPr>
        <p:spPr>
          <a:xfrm>
            <a:off x="358547" y="2805657"/>
            <a:ext cx="1815152" cy="3444278"/>
          </a:xfrm>
          <a:prstGeom prst="rect">
            <a:avLst/>
          </a:prstGeom>
          <a:solidFill>
            <a:srgbClr val="D883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irce" panose="020B0502020203020203" pitchFamily="34" charset="77"/>
              </a:rPr>
              <a:t>Скорость выполнение </a:t>
            </a:r>
            <a:r>
              <a:rPr lang="en-US" dirty="0">
                <a:latin typeface="Circe" panose="020B0502020203020203" pitchFamily="34" charset="77"/>
              </a:rPr>
              <a:t>Story Points</a:t>
            </a:r>
            <a:endParaRPr lang="ru-RU" dirty="0">
              <a:latin typeface="Circe" panose="020B0502020203020203" pitchFamily="34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8D1ABE-94BB-7E46-86C5-1B19122021F4}"/>
              </a:ext>
            </a:extLst>
          </p:cNvPr>
          <p:cNvSpPr/>
          <p:nvPr/>
        </p:nvSpPr>
        <p:spPr>
          <a:xfrm>
            <a:off x="2173699" y="5513695"/>
            <a:ext cx="1815152" cy="736239"/>
          </a:xfrm>
          <a:prstGeom prst="rect">
            <a:avLst/>
          </a:prstGeom>
          <a:solidFill>
            <a:srgbClr val="F96B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irce" panose="020B0502020203020203" pitchFamily="34" charset="77"/>
              </a:rPr>
              <a:t>Время от идеи до релиза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B53E1F-2270-B446-B1AF-6679FC3CA2E2}"/>
              </a:ext>
            </a:extLst>
          </p:cNvPr>
          <p:cNvSpPr/>
          <p:nvPr/>
        </p:nvSpPr>
        <p:spPr>
          <a:xfrm>
            <a:off x="3988851" y="4020671"/>
            <a:ext cx="1815152" cy="2229264"/>
          </a:xfrm>
          <a:prstGeom prst="rect">
            <a:avLst/>
          </a:prstGeom>
          <a:solidFill>
            <a:srgbClr val="FB1A8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irce" panose="020B0502020203020203" pitchFamily="34" charset="77"/>
              </a:rPr>
              <a:t>Высокий – нет задержек</a:t>
            </a:r>
            <a:r>
              <a:rPr lang="en-US" dirty="0">
                <a:latin typeface="Circe" panose="020B0502020203020203" pitchFamily="34" charset="77"/>
              </a:rPr>
              <a:t> </a:t>
            </a:r>
            <a:r>
              <a:rPr lang="ru-RU" dirty="0">
                <a:latin typeface="Circe" panose="020B0502020203020203" pitchFamily="34" charset="77"/>
              </a:rPr>
              <a:t>в разработки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7913F5-C11E-F942-91C3-FEF0EAC4BD6F}"/>
              </a:ext>
            </a:extLst>
          </p:cNvPr>
          <p:cNvSpPr/>
          <p:nvPr/>
        </p:nvSpPr>
        <p:spPr>
          <a:xfrm>
            <a:off x="5804003" y="2805658"/>
            <a:ext cx="1815152" cy="3444278"/>
          </a:xfrm>
          <a:prstGeom prst="rect">
            <a:avLst/>
          </a:prstGeom>
          <a:solidFill>
            <a:srgbClr val="FF7E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Circe" panose="020B0502020203020203" pitchFamily="34" charset="77"/>
              </a:rPr>
              <a:t>Наличие тестов, прохождение безопасности,</a:t>
            </a:r>
          </a:p>
          <a:p>
            <a:pPr algn="ctr"/>
            <a:r>
              <a:rPr lang="ru-RU" dirty="0">
                <a:latin typeface="Circe" panose="020B0502020203020203" pitchFamily="34" charset="77"/>
              </a:rPr>
              <a:t>количество Багов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4483E-155F-F748-81FE-37594308851C}"/>
              </a:ext>
            </a:extLst>
          </p:cNvPr>
          <p:cNvSpPr txBox="1"/>
          <p:nvPr/>
        </p:nvSpPr>
        <p:spPr>
          <a:xfrm>
            <a:off x="358547" y="2486351"/>
            <a:ext cx="1763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Burn Up Chart</a:t>
            </a:r>
            <a:endParaRPr lang="ru-RU" sz="20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16EC6E-FDCF-2448-BC10-102A567BA84A}"/>
              </a:ext>
            </a:extLst>
          </p:cNvPr>
          <p:cNvSpPr txBox="1"/>
          <p:nvPr/>
        </p:nvSpPr>
        <p:spPr>
          <a:xfrm>
            <a:off x="2142557" y="515398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Time to Market</a:t>
            </a:r>
            <a:endParaRPr lang="ru-RU" sz="20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1EAD5-7001-0544-B824-1185D0367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A237E9-4ED1-4542-9F47-61E6FE43DF0B}"/>
              </a:ext>
            </a:extLst>
          </p:cNvPr>
          <p:cNvSpPr txBox="1"/>
          <p:nvPr/>
        </p:nvSpPr>
        <p:spPr>
          <a:xfrm>
            <a:off x="3911078" y="3642665"/>
            <a:ext cx="1923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Flow Efficiently</a:t>
            </a:r>
            <a:endParaRPr lang="ru-RU" sz="20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1F4910-19DA-5E46-9F11-10D1C07F9BCC}"/>
              </a:ext>
            </a:extLst>
          </p:cNvPr>
          <p:cNvSpPr txBox="1"/>
          <p:nvPr/>
        </p:nvSpPr>
        <p:spPr>
          <a:xfrm>
            <a:off x="6017318" y="2516286"/>
            <a:ext cx="138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Tech Skills</a:t>
            </a:r>
            <a:endParaRPr lang="ru-RU" sz="20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0A5A658-4460-4848-8496-B31647FAD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314" y="359915"/>
            <a:ext cx="2101877" cy="10509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492B1CC-05E7-D14D-AE3A-67BE7BC85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992" y="1447709"/>
            <a:ext cx="3642536" cy="5250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80105E4-6A3B-3C4E-95C5-B571FC5F9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6674" y="84826"/>
            <a:ext cx="1410854" cy="1410854"/>
          </a:xfrm>
          <a:prstGeom prst="rect">
            <a:avLst/>
          </a:prstGeom>
        </p:spPr>
      </p:pic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AD4430DD-4AE4-4049-8EEF-0CE613947883}"/>
              </a:ext>
            </a:extLst>
          </p:cNvPr>
          <p:cNvCxnSpPr>
            <a:cxnSpLocks/>
          </p:cNvCxnSpPr>
          <p:nvPr/>
        </p:nvCxnSpPr>
        <p:spPr>
          <a:xfrm rot="5400000">
            <a:off x="8243759" y="1863939"/>
            <a:ext cx="1374981" cy="2023788"/>
          </a:xfrm>
          <a:prstGeom prst="curvedConnector2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141DE5A-1794-ED4F-B6DE-2D75BA6B5FD2}"/>
              </a:ext>
            </a:extLst>
          </p:cNvPr>
          <p:cNvSpPr txBox="1"/>
          <p:nvPr/>
        </p:nvSpPr>
        <p:spPr>
          <a:xfrm>
            <a:off x="8306524" y="6455348"/>
            <a:ext cx="378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Article Source: http://</a:t>
            </a:r>
            <a:r>
              <a:rPr lang="en-US" dirty="0" err="1">
                <a:solidFill>
                  <a:schemeClr val="bg1"/>
                </a:solidFill>
                <a:latin typeface="Circe" panose="020B0502020203020203" pitchFamily="34" charset="77"/>
              </a:rPr>
              <a:t>bit.ly</a:t>
            </a: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/2PBfGt1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E6B2CB-65E9-764B-87F0-F3B50FE6D3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816" y="235962"/>
            <a:ext cx="2029452" cy="2152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C447C-4E46-9646-8951-8AD645EE7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2935" y="118008"/>
            <a:ext cx="2101877" cy="22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00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EEAA30F-8209-F94E-BDD9-CB6303B0ACBF}"/>
              </a:ext>
            </a:extLst>
          </p:cNvPr>
          <p:cNvSpPr/>
          <p:nvPr/>
        </p:nvSpPr>
        <p:spPr>
          <a:xfrm>
            <a:off x="6182507" y="1967791"/>
            <a:ext cx="5082307" cy="13285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2BA657B-639A-A04D-94D4-D3B8C88868D4}"/>
              </a:ext>
            </a:extLst>
          </p:cNvPr>
          <p:cNvSpPr/>
          <p:nvPr/>
        </p:nvSpPr>
        <p:spPr>
          <a:xfrm>
            <a:off x="6229837" y="2017982"/>
            <a:ext cx="5082307" cy="13285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40EE8FB-C809-8C47-AC33-FD449363E842}"/>
              </a:ext>
            </a:extLst>
          </p:cNvPr>
          <p:cNvSpPr/>
          <p:nvPr/>
        </p:nvSpPr>
        <p:spPr>
          <a:xfrm>
            <a:off x="6285999" y="2070918"/>
            <a:ext cx="5065589" cy="13079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DBFD4-2ED6-0D42-97A5-23818B8D9295}"/>
              </a:ext>
            </a:extLst>
          </p:cNvPr>
          <p:cNvSpPr txBox="1"/>
          <p:nvPr/>
        </p:nvSpPr>
        <p:spPr>
          <a:xfrm>
            <a:off x="602586" y="1111709"/>
            <a:ext cx="23070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 err="1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Ачивки</a:t>
            </a:r>
            <a:endParaRPr lang="ru-RU" sz="50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EEEC6C-AB11-DA41-A174-3901F831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0D4BD30-6CBF-7245-86A7-DF4B8945EA57}"/>
              </a:ext>
            </a:extLst>
          </p:cNvPr>
          <p:cNvSpPr/>
          <p:nvPr/>
        </p:nvSpPr>
        <p:spPr>
          <a:xfrm>
            <a:off x="6342204" y="2121076"/>
            <a:ext cx="5065589" cy="13079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994B0076-14A5-B04D-8E64-8D55E7882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0430" y="2313032"/>
            <a:ext cx="924011" cy="9240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D72F6F-8051-BE4E-B6EC-50F4C9F83859}"/>
              </a:ext>
            </a:extLst>
          </p:cNvPr>
          <p:cNvSpPr txBox="1"/>
          <p:nvPr/>
        </p:nvSpPr>
        <p:spPr>
          <a:xfrm>
            <a:off x="7852506" y="2402137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e" panose="020B0502020203020203" pitchFamily="34" charset="77"/>
              </a:rPr>
              <a:t>Contributor of the Week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679FC8-D67E-484E-B31A-E35C8647D717}"/>
              </a:ext>
            </a:extLst>
          </p:cNvPr>
          <p:cNvSpPr txBox="1"/>
          <p:nvPr/>
        </p:nvSpPr>
        <p:spPr>
          <a:xfrm>
            <a:off x="7852506" y="275311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irce" panose="020B0502020203020203" pitchFamily="34" charset="77"/>
              </a:rPr>
              <a:t>Лучший программист недели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5F0D8A-7385-114F-9271-1991FB843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150" y="2792232"/>
            <a:ext cx="584200" cy="584200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6BDD4EB-499A-CB44-97C9-A1045E256267}"/>
              </a:ext>
            </a:extLst>
          </p:cNvPr>
          <p:cNvSpPr/>
          <p:nvPr/>
        </p:nvSpPr>
        <p:spPr>
          <a:xfrm>
            <a:off x="6263465" y="4124366"/>
            <a:ext cx="5065589" cy="130792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26B8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A08B2232-BC61-744B-B15A-A8D910BF5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7927" y="4316322"/>
            <a:ext cx="924011" cy="9240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77155E6-553F-B642-94B5-2C15333F98EF}"/>
              </a:ext>
            </a:extLst>
          </p:cNvPr>
          <p:cNvSpPr txBox="1"/>
          <p:nvPr/>
        </p:nvSpPr>
        <p:spPr>
          <a:xfrm>
            <a:off x="7773767" y="4330635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latin typeface="Circe" panose="020B0502020203020203" pitchFamily="34" charset="77"/>
              </a:rPr>
              <a:t>Тайминг</a:t>
            </a:r>
            <a:r>
              <a:rPr lang="ru-RU" dirty="0">
                <a:latin typeface="Circe" panose="020B0502020203020203" pitchFamily="34" charset="77"/>
              </a:rPr>
              <a:t> пул-</a:t>
            </a:r>
            <a:r>
              <a:rPr lang="ru-RU" dirty="0" err="1">
                <a:latin typeface="Circe" panose="020B0502020203020203" pitchFamily="34" charset="77"/>
              </a:rPr>
              <a:t>реквестов</a:t>
            </a:r>
            <a:endParaRPr lang="en-US" dirty="0">
              <a:latin typeface="Circe" panose="020B0502020203020203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AC2D3A-6204-7447-BD94-5FF292856F40}"/>
              </a:ext>
            </a:extLst>
          </p:cNvPr>
          <p:cNvSpPr txBox="1"/>
          <p:nvPr/>
        </p:nvSpPr>
        <p:spPr>
          <a:xfrm>
            <a:off x="7773767" y="4685418"/>
            <a:ext cx="344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irce" panose="020B0502020203020203" pitchFamily="34" charset="77"/>
              </a:rPr>
              <a:t>Отсылал фиксы быстрее, чем за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irce" panose="020B0502020203020203" pitchFamily="34" charset="77"/>
              </a:rPr>
              <a:t>60 минут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irce" panose="020B0502020203020203" pitchFamily="34" charset="77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BF6D31E-C792-444C-9992-A4407FA73AA0}"/>
              </a:ext>
            </a:extLst>
          </p:cNvPr>
          <p:cNvSpPr/>
          <p:nvPr/>
        </p:nvSpPr>
        <p:spPr>
          <a:xfrm>
            <a:off x="578415" y="4124366"/>
            <a:ext cx="5065589" cy="13079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751FA-9BD2-4F40-A310-57763C1E4985}"/>
              </a:ext>
            </a:extLst>
          </p:cNvPr>
          <p:cNvSpPr txBox="1"/>
          <p:nvPr/>
        </p:nvSpPr>
        <p:spPr>
          <a:xfrm>
            <a:off x="2088717" y="437113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irce" panose="020B0502020203020203" pitchFamily="34" charset="77"/>
              </a:rPr>
              <a:t>Аккуратный код</a:t>
            </a:r>
            <a:endParaRPr lang="en-US" dirty="0">
              <a:latin typeface="Circe" panose="020B0502020203020203" pitchFamily="34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D704FD-483F-9747-B82A-94F4FA0F2883}"/>
              </a:ext>
            </a:extLst>
          </p:cNvPr>
          <p:cNvSpPr txBox="1"/>
          <p:nvPr/>
        </p:nvSpPr>
        <p:spPr>
          <a:xfrm>
            <a:off x="2088717" y="4724062"/>
            <a:ext cx="322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irce" panose="020B0502020203020203" pitchFamily="34" charset="77"/>
              </a:rPr>
              <a:t>Мой код стабильно проходит</a:t>
            </a:r>
          </a:p>
          <a:p>
            <a:r>
              <a:rPr lang="ru-RU" dirty="0" err="1">
                <a:solidFill>
                  <a:schemeClr val="bg1">
                    <a:lumMod val="50000"/>
                  </a:schemeClr>
                </a:solidFill>
                <a:latin typeface="Circe" panose="020B0502020203020203" pitchFamily="34" charset="77"/>
              </a:rPr>
              <a:t>автотесты</a:t>
            </a:r>
            <a:endParaRPr lang="ru-RU" dirty="0">
              <a:solidFill>
                <a:schemeClr val="bg1">
                  <a:lumMod val="50000"/>
                </a:schemeClr>
              </a:solidFill>
              <a:latin typeface="Circe" panose="020B0502020203020203" pitchFamily="34" charset="77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BDE0027-B6EE-584F-AB61-A284E9E2AFBA}"/>
              </a:ext>
            </a:extLst>
          </p:cNvPr>
          <p:cNvSpPr/>
          <p:nvPr/>
        </p:nvSpPr>
        <p:spPr>
          <a:xfrm>
            <a:off x="516392" y="2121076"/>
            <a:ext cx="5065589" cy="13079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AAF321-1AC1-6445-8913-34F5E1E309F1}"/>
              </a:ext>
            </a:extLst>
          </p:cNvPr>
          <p:cNvSpPr txBox="1"/>
          <p:nvPr/>
        </p:nvSpPr>
        <p:spPr>
          <a:xfrm>
            <a:off x="2026694" y="2397907"/>
            <a:ext cx="236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irce" panose="020B0502020203020203" pitchFamily="34" charset="77"/>
              </a:rPr>
              <a:t>Сам себе </a:t>
            </a:r>
            <a:r>
              <a:rPr lang="ru-RU" dirty="0" err="1">
                <a:latin typeface="Circe" panose="020B0502020203020203" pitchFamily="34" charset="77"/>
              </a:rPr>
              <a:t>безопасник</a:t>
            </a:r>
            <a:endParaRPr lang="en-US" dirty="0">
              <a:latin typeface="Circe" panose="020B0502020203020203" pitchFamily="34" charset="7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FB6C7A-FF0C-7A47-9E87-B3D900F5C419}"/>
              </a:ext>
            </a:extLst>
          </p:cNvPr>
          <p:cNvSpPr txBox="1"/>
          <p:nvPr/>
        </p:nvSpPr>
        <p:spPr>
          <a:xfrm>
            <a:off x="2013092" y="2730101"/>
            <a:ext cx="3510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irce" panose="020B0502020203020203" pitchFamily="34" charset="77"/>
              </a:rPr>
              <a:t>Пройди проверку безопасности</a:t>
            </a:r>
          </a:p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irce" panose="020B0502020203020203" pitchFamily="34" charset="77"/>
              </a:rPr>
              <a:t>с первого раза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F254D-9D0E-5540-B591-CD602EC1B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484" y="2209800"/>
            <a:ext cx="1086516" cy="1086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763A92-7A04-0E4E-AB0B-8662D83E44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914" y="4189362"/>
            <a:ext cx="1203086" cy="120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41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9EEEC6C-AB11-DA41-A174-3901F8310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316DAF-D74A-6F49-9993-7A04B996DD8D}"/>
              </a:ext>
            </a:extLst>
          </p:cNvPr>
          <p:cNvSpPr txBox="1"/>
          <p:nvPr/>
        </p:nvSpPr>
        <p:spPr>
          <a:xfrm>
            <a:off x="3239589" y="6104190"/>
            <a:ext cx="533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https://www.youtube.com/watch?v=cL5A0CzxNMo</a:t>
            </a:r>
            <a:endParaRPr lang="ru-RU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5" name="Dragons And Deadlines Demo">
            <a:hlinkClick r:id="" action="ppaction://media"/>
            <a:extLst>
              <a:ext uri="{FF2B5EF4-FFF2-40B4-BE49-F238E27FC236}">
                <a16:creationId xmlns:a16="http://schemas.microsoft.com/office/drawing/2014/main" id="{98DC91D9-FD0C-EB42-B95E-13CF8B85C36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008529" y="567298"/>
            <a:ext cx="9681883" cy="54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5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ABAA04-6547-B446-8307-5C0792A8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89" y="1223584"/>
            <a:ext cx="2425106" cy="25720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49F872-D32D-3241-8757-2B6D881D5997}"/>
              </a:ext>
            </a:extLst>
          </p:cNvPr>
          <p:cNvSpPr txBox="1"/>
          <p:nvPr/>
        </p:nvSpPr>
        <p:spPr>
          <a:xfrm>
            <a:off x="487152" y="526192"/>
            <a:ext cx="5649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Loot &amp; Raid System</a:t>
            </a:r>
            <a:endParaRPr lang="ru-RU" sz="50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B38DB8-BEA0-5F47-8A99-1C26FD64C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803" y="1223582"/>
            <a:ext cx="2425108" cy="2572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782A6-97E0-4549-BFE2-88394463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76" y="1223584"/>
            <a:ext cx="2425106" cy="2572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D2A544-9625-FC41-8541-D0D6BCBF4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284" y="1148269"/>
            <a:ext cx="2567127" cy="272270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38B324D-CDC4-D645-BF43-7F02255ECE9C}"/>
              </a:ext>
            </a:extLst>
          </p:cNvPr>
          <p:cNvSpPr txBox="1"/>
          <p:nvPr/>
        </p:nvSpPr>
        <p:spPr>
          <a:xfrm>
            <a:off x="757718" y="3990331"/>
            <a:ext cx="1891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Alexis </a:t>
            </a:r>
            <a:r>
              <a:rPr lang="en-US" dirty="0" err="1">
                <a:solidFill>
                  <a:schemeClr val="bg1"/>
                </a:solidFill>
                <a:latin typeface="Circe" panose="020B0502020203020203" pitchFamily="34" charset="77"/>
              </a:rPr>
              <a:t>Monkin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–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Intern Developer</a:t>
            </a:r>
          </a:p>
          <a:p>
            <a:endParaRPr lang="en-US" dirty="0">
              <a:solidFill>
                <a:schemeClr val="bg1"/>
              </a:solidFill>
              <a:latin typeface="Circe" panose="020B0502020203020203" pitchFamily="34" charset="77"/>
            </a:endParaRPr>
          </a:p>
          <a:p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Level 1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63B666-AB0D-9743-BAF9-4B04D5FC36E5}"/>
              </a:ext>
            </a:extLst>
          </p:cNvPr>
          <p:cNvSpPr txBox="1"/>
          <p:nvPr/>
        </p:nvSpPr>
        <p:spPr>
          <a:xfrm>
            <a:off x="3578424" y="3990331"/>
            <a:ext cx="19415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Alexis </a:t>
            </a:r>
            <a:r>
              <a:rPr lang="en-US" dirty="0" err="1">
                <a:solidFill>
                  <a:schemeClr val="bg1"/>
                </a:solidFill>
                <a:latin typeface="Circe" panose="020B0502020203020203" pitchFamily="34" charset="77"/>
              </a:rPr>
              <a:t>Monkin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–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Junior Developer,</a:t>
            </a:r>
          </a:p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King of Bugs</a:t>
            </a:r>
          </a:p>
          <a:p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Level 4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035305-79E0-FC4E-84C9-A91716EEF1DB}"/>
              </a:ext>
            </a:extLst>
          </p:cNvPr>
          <p:cNvSpPr txBox="1"/>
          <p:nvPr/>
        </p:nvSpPr>
        <p:spPr>
          <a:xfrm>
            <a:off x="6462854" y="3995875"/>
            <a:ext cx="20441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Alexis </a:t>
            </a:r>
            <a:r>
              <a:rPr lang="en-US" dirty="0" err="1">
                <a:solidFill>
                  <a:schemeClr val="bg1"/>
                </a:solidFill>
                <a:latin typeface="Circe" panose="020B0502020203020203" pitchFamily="34" charset="77"/>
              </a:rPr>
              <a:t>Monkin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–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Middle Developer,</a:t>
            </a:r>
          </a:p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Python Guru</a:t>
            </a:r>
          </a:p>
          <a:p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Level 7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61F696-BDAF-7E45-90DD-9BC2B3174874}"/>
              </a:ext>
            </a:extLst>
          </p:cNvPr>
          <p:cNvSpPr txBox="1"/>
          <p:nvPr/>
        </p:nvSpPr>
        <p:spPr>
          <a:xfrm>
            <a:off x="9333252" y="3990331"/>
            <a:ext cx="22028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Alexis </a:t>
            </a:r>
            <a:r>
              <a:rPr lang="en-US" dirty="0" err="1">
                <a:solidFill>
                  <a:schemeClr val="bg1"/>
                </a:solidFill>
                <a:latin typeface="Circe" panose="020B0502020203020203" pitchFamily="34" charset="77"/>
              </a:rPr>
              <a:t>Monkin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–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Amazing Developer,</a:t>
            </a:r>
          </a:p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The Issues Solver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Level 14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2F6AC4-B3E6-634A-8584-DE660E023F74}"/>
              </a:ext>
            </a:extLst>
          </p:cNvPr>
          <p:cNvSpPr/>
          <p:nvPr/>
        </p:nvSpPr>
        <p:spPr>
          <a:xfrm>
            <a:off x="671322" y="5871562"/>
            <a:ext cx="1978261" cy="69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06B10E8-1988-D842-9C01-CB1D6459BEAD}"/>
              </a:ext>
            </a:extLst>
          </p:cNvPr>
          <p:cNvSpPr/>
          <p:nvPr/>
        </p:nvSpPr>
        <p:spPr>
          <a:xfrm>
            <a:off x="3578424" y="5855836"/>
            <a:ext cx="1978261" cy="69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18D2CE5-9D63-EE4D-B9F3-DEFA80E929D8}"/>
              </a:ext>
            </a:extLst>
          </p:cNvPr>
          <p:cNvSpPr/>
          <p:nvPr/>
        </p:nvSpPr>
        <p:spPr>
          <a:xfrm>
            <a:off x="6462854" y="5871562"/>
            <a:ext cx="1978261" cy="69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EAD8A-A774-7B4A-A621-CAC685D35FC6}"/>
              </a:ext>
            </a:extLst>
          </p:cNvPr>
          <p:cNvSpPr/>
          <p:nvPr/>
        </p:nvSpPr>
        <p:spPr>
          <a:xfrm>
            <a:off x="9272716" y="5864010"/>
            <a:ext cx="1978261" cy="69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E015F2A-3633-A54A-98A7-04E06696F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4304" y="6104944"/>
            <a:ext cx="714264" cy="2609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959E49-51DB-0D4B-9B45-33AFEF1AC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514" y="5661271"/>
            <a:ext cx="1082654" cy="11482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7452EC2-0B3D-4948-9EBA-D001921C2E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0299" y="5991885"/>
            <a:ext cx="487039" cy="4870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E123A9-8917-CC4C-8423-656F8C45A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33252" y="5871562"/>
            <a:ext cx="753369" cy="7533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D57DD2A-1191-2847-9D88-673B3B255C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7472" y="5628119"/>
            <a:ext cx="1082654" cy="114827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F5CE05-22EF-4249-89AD-AE7E97FB3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8914" y="0"/>
            <a:ext cx="1203086" cy="4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8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049F872-D32D-3241-8757-2B6D881D5997}"/>
              </a:ext>
            </a:extLst>
          </p:cNvPr>
          <p:cNvSpPr txBox="1"/>
          <p:nvPr/>
        </p:nvSpPr>
        <p:spPr>
          <a:xfrm>
            <a:off x="487152" y="526192"/>
            <a:ext cx="42001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Наша Гильдия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8B324D-CDC4-D645-BF43-7F02255ECE9C}"/>
              </a:ext>
            </a:extLst>
          </p:cNvPr>
          <p:cNvSpPr txBox="1"/>
          <p:nvPr/>
        </p:nvSpPr>
        <p:spPr>
          <a:xfrm>
            <a:off x="757718" y="3990331"/>
            <a:ext cx="25731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irce" panose="020B0502020203020203" pitchFamily="34" charset="77"/>
              </a:rPr>
              <a:t>Александр Малышев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–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King of Russian Hackers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Landing, Product</a:t>
            </a:r>
          </a:p>
          <a:p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Level 22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63B666-AB0D-9743-BAF9-4B04D5FC36E5}"/>
              </a:ext>
            </a:extLst>
          </p:cNvPr>
          <p:cNvSpPr txBox="1"/>
          <p:nvPr/>
        </p:nvSpPr>
        <p:spPr>
          <a:xfrm>
            <a:off x="3578424" y="3990331"/>
            <a:ext cx="2598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irce" panose="020B0502020203020203" pitchFamily="34" charset="77"/>
              </a:rPr>
              <a:t>Даниил </a:t>
            </a:r>
            <a:r>
              <a:rPr lang="ru-RU" dirty="0" err="1">
                <a:solidFill>
                  <a:schemeClr val="bg1"/>
                </a:solidFill>
                <a:latin typeface="Circe" panose="020B0502020203020203" pitchFamily="34" charset="77"/>
              </a:rPr>
              <a:t>Охлопов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–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King of Product Hackers</a:t>
            </a:r>
          </a:p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CTO</a:t>
            </a:r>
          </a:p>
          <a:p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Level 23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035305-79E0-FC4E-84C9-A91716EEF1DB}"/>
              </a:ext>
            </a:extLst>
          </p:cNvPr>
          <p:cNvSpPr txBox="1"/>
          <p:nvPr/>
        </p:nvSpPr>
        <p:spPr>
          <a:xfrm>
            <a:off x="6462854" y="3995875"/>
            <a:ext cx="20730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irce" panose="020B0502020203020203" pitchFamily="34" charset="77"/>
              </a:rPr>
              <a:t>Дмитрий Малахов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–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Knight of Angular</a:t>
            </a:r>
          </a:p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Frontend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Level 20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61F696-BDAF-7E45-90DD-9BC2B3174874}"/>
              </a:ext>
            </a:extLst>
          </p:cNvPr>
          <p:cNvSpPr txBox="1"/>
          <p:nvPr/>
        </p:nvSpPr>
        <p:spPr>
          <a:xfrm>
            <a:off x="9333252" y="3990331"/>
            <a:ext cx="19255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irce" panose="020B0502020203020203" pitchFamily="34" charset="77"/>
              </a:rPr>
              <a:t>Максим Аверин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–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Knight of Python</a:t>
            </a:r>
          </a:p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Backend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Level 21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002F6AC4-B3E6-634A-8584-DE660E023F74}"/>
              </a:ext>
            </a:extLst>
          </p:cNvPr>
          <p:cNvSpPr/>
          <p:nvPr/>
        </p:nvSpPr>
        <p:spPr>
          <a:xfrm>
            <a:off x="671322" y="5871562"/>
            <a:ext cx="1978261" cy="69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06B10E8-1988-D842-9C01-CB1D6459BEAD}"/>
              </a:ext>
            </a:extLst>
          </p:cNvPr>
          <p:cNvSpPr/>
          <p:nvPr/>
        </p:nvSpPr>
        <p:spPr>
          <a:xfrm>
            <a:off x="3578424" y="5855836"/>
            <a:ext cx="1978261" cy="69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18D2CE5-9D63-EE4D-B9F3-DEFA80E929D8}"/>
              </a:ext>
            </a:extLst>
          </p:cNvPr>
          <p:cNvSpPr/>
          <p:nvPr/>
        </p:nvSpPr>
        <p:spPr>
          <a:xfrm>
            <a:off x="6462854" y="5871562"/>
            <a:ext cx="1978261" cy="69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5DEAD8A-A774-7B4A-A621-CAC685D35FC6}"/>
              </a:ext>
            </a:extLst>
          </p:cNvPr>
          <p:cNvSpPr/>
          <p:nvPr/>
        </p:nvSpPr>
        <p:spPr>
          <a:xfrm>
            <a:off x="9272716" y="5864010"/>
            <a:ext cx="1978261" cy="69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452EC2-0B3D-4948-9EBA-D001921C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805" y="5947277"/>
            <a:ext cx="571604" cy="5716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E123A9-8917-CC4C-8423-656F8C45A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94" y="5850126"/>
            <a:ext cx="753369" cy="75336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42A173-4F47-D54D-B6B3-9E9771D432D3}"/>
              </a:ext>
            </a:extLst>
          </p:cNvPr>
          <p:cNvSpPr/>
          <p:nvPr/>
        </p:nvSpPr>
        <p:spPr>
          <a:xfrm>
            <a:off x="671322" y="1609344"/>
            <a:ext cx="1978261" cy="1978261"/>
          </a:xfrm>
          <a:prstGeom prst="ellipse">
            <a:avLst/>
          </a:prstGeom>
          <a:blipFill dpi="0" rotWithShape="1">
            <a:blip r:embed="rId4"/>
            <a:srcRect/>
            <a:stretch>
              <a:fillRect b="-3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0B5D210-258C-D24B-8446-526DEDD8AAA0}"/>
              </a:ext>
            </a:extLst>
          </p:cNvPr>
          <p:cNvSpPr/>
          <p:nvPr/>
        </p:nvSpPr>
        <p:spPr>
          <a:xfrm>
            <a:off x="3578424" y="1609344"/>
            <a:ext cx="1978261" cy="1978261"/>
          </a:xfrm>
          <a:prstGeom prst="ellipse">
            <a:avLst/>
          </a:prstGeom>
          <a:blipFill dpi="0" rotWithShape="1">
            <a:blip r:embed="rId5"/>
            <a:srcRect/>
            <a:stretch>
              <a:fillRect t="-15000" b="-1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5FD570E-A384-6C4A-94A7-02C70122EF00}"/>
              </a:ext>
            </a:extLst>
          </p:cNvPr>
          <p:cNvSpPr/>
          <p:nvPr/>
        </p:nvSpPr>
        <p:spPr>
          <a:xfrm>
            <a:off x="6299437" y="1609344"/>
            <a:ext cx="1978261" cy="1978261"/>
          </a:xfrm>
          <a:prstGeom prst="ellipse">
            <a:avLst/>
          </a:prstGeom>
          <a:blipFill dpi="0" rotWithShape="1">
            <a:blip r:embed="rId6"/>
            <a:srcRect/>
            <a:stretch>
              <a:fillRect t="-10000" b="-1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5A81CE-E7FC-9244-9246-47B4158061C3}"/>
              </a:ext>
            </a:extLst>
          </p:cNvPr>
          <p:cNvSpPr/>
          <p:nvPr/>
        </p:nvSpPr>
        <p:spPr>
          <a:xfrm>
            <a:off x="9138341" y="1635306"/>
            <a:ext cx="1978261" cy="1978261"/>
          </a:xfrm>
          <a:prstGeom prst="ellipse">
            <a:avLst/>
          </a:prstGeom>
          <a:blipFill dpi="0" rotWithShape="1">
            <a:blip r:embed="rId7"/>
            <a:srcRect/>
            <a:stretch>
              <a:fillRect t="-10000" b="-1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0706F-60EC-AF4E-9ACE-CCCC10A655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769" y="5947277"/>
            <a:ext cx="527015" cy="527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C54D93-6A45-E841-94DD-391EBA85D1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3333" y="5906092"/>
            <a:ext cx="587233" cy="5872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CA311-1B3E-2046-B496-4CD0BBF62A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5582" y="5951913"/>
            <a:ext cx="504367" cy="532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2CEFFB-CE3C-1045-909B-B74740112C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42691" y="5883395"/>
            <a:ext cx="681003" cy="68100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756FCD6-83C7-2042-A3C4-DAE3A2BAEB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5794" y="5899868"/>
            <a:ext cx="1004451" cy="5906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0895489-82F0-8B46-88DC-2578B2C0296B}"/>
              </a:ext>
            </a:extLst>
          </p:cNvPr>
          <p:cNvSpPr txBox="1"/>
          <p:nvPr/>
        </p:nvSpPr>
        <p:spPr>
          <a:xfrm>
            <a:off x="7729728" y="72176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58F91C6-A745-CF48-9F9D-36F4C3FD14E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8377" y="5910753"/>
            <a:ext cx="1146613" cy="64132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07B3835-3DA5-5144-AFC6-3979D04B50C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88914" y="0"/>
            <a:ext cx="1203086" cy="4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1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AF22F7-4F16-3946-A3D0-1F10EE09EB95}"/>
              </a:ext>
            </a:extLst>
          </p:cNvPr>
          <p:cNvSpPr/>
          <p:nvPr/>
        </p:nvSpPr>
        <p:spPr>
          <a:xfrm>
            <a:off x="830032" y="2875002"/>
            <a:ext cx="101457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000" dirty="0" err="1">
                <a:solidFill>
                  <a:schemeClr val="bg1"/>
                </a:solidFill>
                <a:latin typeface="Circe" panose="020B0502020203020203" pitchFamily="34" charset="77"/>
              </a:rPr>
              <a:t>https</a:t>
            </a:r>
            <a:r>
              <a:rPr lang="ru-RU" sz="3000" dirty="0">
                <a:solidFill>
                  <a:schemeClr val="bg1"/>
                </a:solidFill>
                <a:latin typeface="Circe" panose="020B0502020203020203" pitchFamily="34" charset="77"/>
              </a:rPr>
              <a:t>://</a:t>
            </a:r>
            <a:r>
              <a:rPr lang="ru-RU" sz="3000" dirty="0" err="1">
                <a:solidFill>
                  <a:schemeClr val="bg1"/>
                </a:solidFill>
                <a:latin typeface="Circe" panose="020B0502020203020203" pitchFamily="34" charset="77"/>
              </a:rPr>
              <a:t>www.producthunt.com</a:t>
            </a:r>
            <a:r>
              <a:rPr lang="ru-RU" sz="3000" dirty="0">
                <a:solidFill>
                  <a:schemeClr val="bg1"/>
                </a:solidFill>
                <a:latin typeface="Circe" panose="020B0502020203020203" pitchFamily="34" charset="77"/>
              </a:rPr>
              <a:t>/</a:t>
            </a:r>
            <a:r>
              <a:rPr lang="ru-RU" sz="3000" dirty="0" err="1">
                <a:solidFill>
                  <a:schemeClr val="bg1"/>
                </a:solidFill>
                <a:latin typeface="Circe" panose="020B0502020203020203" pitchFamily="34" charset="77"/>
              </a:rPr>
              <a:t>posts</a:t>
            </a:r>
            <a:r>
              <a:rPr lang="ru-RU" sz="3000" dirty="0">
                <a:solidFill>
                  <a:schemeClr val="bg1"/>
                </a:solidFill>
                <a:latin typeface="Circe" panose="020B0502020203020203" pitchFamily="34" charset="77"/>
              </a:rPr>
              <a:t>/</a:t>
            </a:r>
            <a:r>
              <a:rPr lang="ru-RU" sz="3000" dirty="0" err="1">
                <a:solidFill>
                  <a:schemeClr val="bg1"/>
                </a:solidFill>
                <a:latin typeface="Circe" panose="020B0502020203020203" pitchFamily="34" charset="77"/>
              </a:rPr>
              <a:t>dragons-and-deadlines</a:t>
            </a:r>
            <a:endParaRPr lang="ru-RU" sz="3000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FFA6AD-9218-6744-B1B8-8B9C6C83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851" y="3613666"/>
            <a:ext cx="5294296" cy="3033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8F1972-C95F-3B44-90EE-E0710955C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834" y="388007"/>
            <a:ext cx="2302329" cy="230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09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CAF0A4-F398-4649-83D5-82B321ACE7D6}"/>
              </a:ext>
            </a:extLst>
          </p:cNvPr>
          <p:cNvSpPr/>
          <p:nvPr/>
        </p:nvSpPr>
        <p:spPr>
          <a:xfrm>
            <a:off x="4934394" y="766732"/>
            <a:ext cx="6710491" cy="5324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8500" dirty="0">
                <a:solidFill>
                  <a:schemeClr val="bg1"/>
                </a:solidFill>
                <a:latin typeface="Circe" panose="020B0502020203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DRAGONS</a:t>
            </a:r>
          </a:p>
          <a:p>
            <a:pPr lvl="1"/>
            <a:r>
              <a:rPr lang="en-US" sz="8500" dirty="0">
                <a:solidFill>
                  <a:schemeClr val="bg1"/>
                </a:solidFill>
                <a:latin typeface="Circe" panose="020B0502020203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</a:p>
          <a:p>
            <a:pPr lvl="1"/>
            <a:r>
              <a:rPr lang="en-US" sz="8500" dirty="0">
                <a:solidFill>
                  <a:schemeClr val="bg1"/>
                </a:solidFill>
                <a:latin typeface="Circe" panose="020B0502020203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DEADLINES</a:t>
            </a:r>
          </a:p>
          <a:p>
            <a:pPr lvl="1"/>
            <a:r>
              <a:rPr lang="ru-RU" sz="8500" dirty="0">
                <a:solidFill>
                  <a:schemeClr val="bg1"/>
                </a:solidFill>
                <a:latin typeface="Circe" panose="020B0502020203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8500" dirty="0">
                <a:solidFill>
                  <a:schemeClr val="bg1"/>
                </a:solidFill>
                <a:latin typeface="Circe" panose="020B0502020203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endParaRPr lang="ru-RU" sz="8500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4C9CD-27D6-8E41-B69B-6D77A4BB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15" y="667780"/>
            <a:ext cx="3963474" cy="552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1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58300-D281-9C4C-A320-2C731F241E50}"/>
              </a:ext>
            </a:extLst>
          </p:cNvPr>
          <p:cNvSpPr txBox="1"/>
          <p:nvPr/>
        </p:nvSpPr>
        <p:spPr>
          <a:xfrm>
            <a:off x="1446416" y="513504"/>
            <a:ext cx="21771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Рутина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9CFFAF1C-3EB9-A644-AB0A-C8628EB09ED9}"/>
              </a:ext>
            </a:extLst>
          </p:cNvPr>
          <p:cNvSpPr/>
          <p:nvPr/>
        </p:nvSpPr>
        <p:spPr>
          <a:xfrm>
            <a:off x="8022292" y="3382408"/>
            <a:ext cx="2392368" cy="1272662"/>
          </a:xfrm>
          <a:prstGeom prst="chevron">
            <a:avLst>
              <a:gd name="adj" fmla="val 207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rIns="91440" bIns="91440" rtlCol="0" anchor="ctr" anchorCtr="0"/>
          <a:lstStyle/>
          <a:p>
            <a:r>
              <a:rPr lang="en-US" sz="2500" dirty="0">
                <a:solidFill>
                  <a:schemeClr val="tx1"/>
                </a:solidFill>
                <a:latin typeface="Circe" panose="020B0502020203020203" pitchFamily="34" charset="77"/>
              </a:rPr>
              <a:t>Release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00BE6FE6-5492-9147-9869-9823E5B4C03F}"/>
              </a:ext>
            </a:extLst>
          </p:cNvPr>
          <p:cNvSpPr/>
          <p:nvPr/>
        </p:nvSpPr>
        <p:spPr>
          <a:xfrm>
            <a:off x="5650223" y="3404096"/>
            <a:ext cx="2392368" cy="1272662"/>
          </a:xfrm>
          <a:prstGeom prst="chevron">
            <a:avLst>
              <a:gd name="adj" fmla="val 207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rIns="91440" bIns="91440" rtlCol="0" anchor="ctr" anchorCtr="0"/>
          <a:lstStyle/>
          <a:p>
            <a:r>
              <a:rPr lang="en-US" sz="2500" dirty="0">
                <a:solidFill>
                  <a:schemeClr val="tx1"/>
                </a:solidFill>
                <a:latin typeface="Circe" panose="020B0502020203020203" pitchFamily="34" charset="77"/>
              </a:rPr>
              <a:t>Test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78F03686-36D6-BB4C-9076-68D8396429BF}"/>
              </a:ext>
            </a:extLst>
          </p:cNvPr>
          <p:cNvSpPr/>
          <p:nvPr/>
        </p:nvSpPr>
        <p:spPr>
          <a:xfrm>
            <a:off x="3278152" y="3404095"/>
            <a:ext cx="2392370" cy="1272663"/>
          </a:xfrm>
          <a:prstGeom prst="chevron">
            <a:avLst>
              <a:gd name="adj" fmla="val 207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365760" tIns="0" rIns="91440" bIns="91440" rtlCol="0" anchor="ctr" anchorCtr="0"/>
          <a:lstStyle/>
          <a:p>
            <a:r>
              <a:rPr lang="en-US" sz="2300" dirty="0">
                <a:solidFill>
                  <a:schemeClr val="tx1"/>
                </a:solidFill>
                <a:latin typeface="Circe" panose="020B0502020203020203" pitchFamily="34" charset="77"/>
              </a:rPr>
              <a:t>Dev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C30F5885-04FD-1848-9E16-C317DEB2F299}"/>
              </a:ext>
            </a:extLst>
          </p:cNvPr>
          <p:cNvSpPr/>
          <p:nvPr/>
        </p:nvSpPr>
        <p:spPr>
          <a:xfrm>
            <a:off x="939913" y="3382408"/>
            <a:ext cx="2335003" cy="1272662"/>
          </a:xfrm>
          <a:prstGeom prst="homePlate">
            <a:avLst>
              <a:gd name="adj" fmla="val 22102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0" tIns="0" rIns="91440" bIns="91440" rtlCol="0" anchor="ctr" anchorCtr="0"/>
          <a:lstStyle/>
          <a:p>
            <a:r>
              <a:rPr lang="en-US" sz="2300" dirty="0">
                <a:solidFill>
                  <a:schemeClr val="tx1"/>
                </a:solidFill>
                <a:latin typeface="Circe" panose="020B0502020203020203" pitchFamily="34" charset="77"/>
              </a:rPr>
              <a:t>Analytics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BE5B7B-48FF-1C48-B24C-E83E1DD5A8C1}"/>
              </a:ext>
            </a:extLst>
          </p:cNvPr>
          <p:cNvCxnSpPr>
            <a:cxnSpLocks/>
          </p:cNvCxnSpPr>
          <p:nvPr/>
        </p:nvCxnSpPr>
        <p:spPr>
          <a:xfrm flipV="1">
            <a:off x="2125673" y="3312087"/>
            <a:ext cx="1" cy="10567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71BC66-CA1C-0E47-879D-D9D6874457A5}"/>
              </a:ext>
            </a:extLst>
          </p:cNvPr>
          <p:cNvCxnSpPr>
            <a:cxnSpLocks/>
          </p:cNvCxnSpPr>
          <p:nvPr/>
        </p:nvCxnSpPr>
        <p:spPr>
          <a:xfrm flipV="1">
            <a:off x="4756447" y="3312087"/>
            <a:ext cx="1" cy="1056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761C23-8BF5-4A44-BD4F-52D558595E00}"/>
              </a:ext>
            </a:extLst>
          </p:cNvPr>
          <p:cNvCxnSpPr>
            <a:cxnSpLocks/>
          </p:cNvCxnSpPr>
          <p:nvPr/>
        </p:nvCxnSpPr>
        <p:spPr>
          <a:xfrm flipV="1">
            <a:off x="7297280" y="3312087"/>
            <a:ext cx="1" cy="105671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3D99F3-CC36-7F43-90DB-A83BF80705BA}"/>
              </a:ext>
            </a:extLst>
          </p:cNvPr>
          <p:cNvCxnSpPr>
            <a:cxnSpLocks/>
          </p:cNvCxnSpPr>
          <p:nvPr/>
        </p:nvCxnSpPr>
        <p:spPr>
          <a:xfrm flipV="1">
            <a:off x="10070461" y="3312087"/>
            <a:ext cx="1" cy="105671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EFA6389-A217-744B-BB0A-5B746C87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321" y="1286297"/>
            <a:ext cx="1910031" cy="20257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4AD327-EC84-004C-BBD2-E4ACB2FE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13" y="1251151"/>
            <a:ext cx="1910017" cy="20257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92FDA9-FC11-F34B-A0BB-86A1700A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060" y="1036819"/>
            <a:ext cx="2101877" cy="2229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8F928A-485E-4C4E-A7E7-AD5725D2D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537" y="1035722"/>
            <a:ext cx="2101877" cy="22292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5027CC4-A2B2-9E42-85C6-A4487288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5C3BF9-A5B6-3C43-9DDB-BEF9649A5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37607" y="5036971"/>
            <a:ext cx="2673070" cy="18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8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55556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5" dur="1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6" dur="1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55556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9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0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1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3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8" grpId="0" animBg="1"/>
          <p:bldP spid="19" grpId="0" animBg="1"/>
          <p:bldP spid="20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87DCC4-3C11-DB42-9C73-40229A6B406F}"/>
              </a:ext>
            </a:extLst>
          </p:cNvPr>
          <p:cNvSpPr/>
          <p:nvPr/>
        </p:nvSpPr>
        <p:spPr>
          <a:xfrm>
            <a:off x="5627621" y="553412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err="1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frontend</a:t>
            </a:r>
            <a:r>
              <a:rPr lang="ru-RU" sz="15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 </a:t>
            </a:r>
            <a:r>
              <a:rPr lang="ru-RU" sz="1500" dirty="0" err="1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https</a:t>
            </a:r>
            <a:r>
              <a:rPr lang="ru-RU" sz="15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://</a:t>
            </a:r>
            <a:r>
              <a:rPr lang="ru-RU" sz="1500" dirty="0" err="1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github.com</a:t>
            </a:r>
            <a:r>
              <a:rPr lang="ru-RU" sz="15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/</a:t>
            </a:r>
            <a:r>
              <a:rPr lang="ru-RU" sz="1500" dirty="0" err="1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morejust</a:t>
            </a:r>
            <a:r>
              <a:rPr lang="ru-RU" sz="15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/DRAGONSANDDEADLINES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 err="1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landing</a:t>
            </a:r>
            <a:r>
              <a:rPr lang="ru-RU" sz="15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 </a:t>
            </a:r>
            <a:r>
              <a:rPr lang="ru-RU" sz="15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https://github.com/morejust/dragonsanddeadlines-landing</a:t>
            </a:r>
            <a:endParaRPr lang="en-US" sz="15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product hunt </a:t>
            </a:r>
            <a:r>
              <a:rPr lang="ru-RU" sz="15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https://www.producthunt.com/posts/dragons-and-deadlines</a:t>
            </a:r>
            <a:endParaRPr lang="ru-RU" sz="15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contact: </a:t>
            </a:r>
            <a:r>
              <a:rPr lang="en-US" sz="1500" dirty="0" err="1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alexm@russianhackers.org</a:t>
            </a:r>
            <a:endParaRPr lang="ru-RU" sz="15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BD7EBF-5F93-FE45-88DF-239D4B764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4967" y="534435"/>
            <a:ext cx="1866455" cy="19693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69E219-566F-6A4C-8478-060C875A8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725" y="2784735"/>
            <a:ext cx="2806700" cy="10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7AFC25-B4DC-7245-818D-E1A3EFF993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1771" y="654863"/>
            <a:ext cx="1454359" cy="1454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486C24-6F02-C749-9C75-CE24A42C2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3944" y="2222558"/>
            <a:ext cx="2133600" cy="181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734B45-CAF4-144E-91E0-F15BFB167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992" y="4006307"/>
            <a:ext cx="1625600" cy="162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3F1E3B-766F-DC46-A7E5-9ADC4FDC97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036" y="5631907"/>
            <a:ext cx="2101877" cy="1050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CAD59-23CF-924A-B182-59417431D1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0482" y="3429000"/>
            <a:ext cx="2586669" cy="20693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54657B-6082-5140-9C67-EAD4B2423A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3345" y="5016855"/>
            <a:ext cx="2215596" cy="1665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5ED3588-6141-704A-97A7-F6D7E4E0216D}"/>
              </a:ext>
            </a:extLst>
          </p:cNvPr>
          <p:cNvSpPr txBox="1"/>
          <p:nvPr/>
        </p:nvSpPr>
        <p:spPr>
          <a:xfrm>
            <a:off x="5809291" y="943242"/>
            <a:ext cx="573266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потрачено</a:t>
            </a:r>
          </a:p>
          <a:p>
            <a:r>
              <a:rPr lang="ru-RU" sz="23000" dirty="0">
                <a:solidFill>
                  <a:schemeClr val="bg1"/>
                </a:solidFill>
                <a:latin typeface="Circe" panose="020B0502020203020203" pitchFamily="34" charset="77"/>
              </a:rPr>
              <a:t>0</a:t>
            </a:r>
            <a:r>
              <a:rPr lang="ru-RU" sz="6000" dirty="0">
                <a:solidFill>
                  <a:schemeClr val="bg1"/>
                </a:solidFill>
                <a:latin typeface="Circe" panose="020B0502020203020203" pitchFamily="34" charset="77"/>
              </a:rPr>
              <a:t> </a:t>
            </a:r>
            <a:r>
              <a:rPr lang="ru-RU" sz="9000" dirty="0">
                <a:solidFill>
                  <a:schemeClr val="bg1"/>
                </a:solidFill>
                <a:latin typeface="Circe" panose="020B0502020203020203" pitchFamily="34" charset="77"/>
              </a:rPr>
              <a:t>рублей</a:t>
            </a:r>
          </a:p>
        </p:txBody>
      </p:sp>
    </p:spTree>
    <p:extLst>
      <p:ext uri="{BB962C8B-B14F-4D97-AF65-F5344CB8AC3E}">
        <p14:creationId xmlns:p14="http://schemas.microsoft.com/office/powerpoint/2010/main" val="1608979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58300-D281-9C4C-A320-2C731F241E50}"/>
              </a:ext>
            </a:extLst>
          </p:cNvPr>
          <p:cNvSpPr txBox="1"/>
          <p:nvPr/>
        </p:nvSpPr>
        <p:spPr>
          <a:xfrm>
            <a:off x="0" y="485239"/>
            <a:ext cx="12430006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7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СРАЖАЙТЕСЬ</a:t>
            </a:r>
          </a:p>
          <a:p>
            <a:r>
              <a:rPr lang="ru-RU" sz="137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ПРОТИВ</a:t>
            </a:r>
            <a:br>
              <a:rPr lang="en-US" sz="137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</a:br>
            <a:r>
              <a:rPr lang="ru-RU" sz="137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СПРИНТОВ.</a:t>
            </a:r>
          </a:p>
        </p:txBody>
      </p:sp>
    </p:spTree>
    <p:extLst>
      <p:ext uri="{BB962C8B-B14F-4D97-AF65-F5344CB8AC3E}">
        <p14:creationId xmlns:p14="http://schemas.microsoft.com/office/powerpoint/2010/main" val="659119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58300-D281-9C4C-A320-2C731F241E50}"/>
              </a:ext>
            </a:extLst>
          </p:cNvPr>
          <p:cNvSpPr txBox="1"/>
          <p:nvPr/>
        </p:nvSpPr>
        <p:spPr>
          <a:xfrm>
            <a:off x="1446416" y="513504"/>
            <a:ext cx="26581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Команда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BE5B7B-48FF-1C48-B24C-E83E1DD5A8C1}"/>
              </a:ext>
            </a:extLst>
          </p:cNvPr>
          <p:cNvCxnSpPr>
            <a:cxnSpLocks/>
          </p:cNvCxnSpPr>
          <p:nvPr/>
        </p:nvCxnSpPr>
        <p:spPr>
          <a:xfrm flipV="1">
            <a:off x="2125673" y="3312087"/>
            <a:ext cx="1" cy="10567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71BC66-CA1C-0E47-879D-D9D6874457A5}"/>
              </a:ext>
            </a:extLst>
          </p:cNvPr>
          <p:cNvCxnSpPr>
            <a:cxnSpLocks/>
          </p:cNvCxnSpPr>
          <p:nvPr/>
        </p:nvCxnSpPr>
        <p:spPr>
          <a:xfrm flipV="1">
            <a:off x="4756447" y="3312087"/>
            <a:ext cx="1" cy="1056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44AD327-EC84-004C-BBD2-E4ACB2FE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67" y="1661459"/>
            <a:ext cx="1910017" cy="20257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92FDA9-FC11-F34B-A0BB-86A1700A1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314" y="1559715"/>
            <a:ext cx="2101877" cy="222926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B8F928A-485E-4C4E-A7E7-AD5725D2D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480" y="2757048"/>
            <a:ext cx="2101877" cy="2229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09B08E-E4D7-9844-BFA6-BE31C7C46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523" y="1551269"/>
            <a:ext cx="5362339" cy="4005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A0FB5-E8ED-DC4A-A881-CC6FA90D0FD2}"/>
              </a:ext>
            </a:extLst>
          </p:cNvPr>
          <p:cNvSpPr txBox="1"/>
          <p:nvPr/>
        </p:nvSpPr>
        <p:spPr>
          <a:xfrm>
            <a:off x="6845643" y="759725"/>
            <a:ext cx="3115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ВАШ РЕЙД-БОСС</a:t>
            </a:r>
            <a:r>
              <a:rPr lang="en-US" dirty="0">
                <a:solidFill>
                  <a:schemeClr val="bg1"/>
                </a:solidFill>
              </a:rPr>
              <a:t> (a.k.a. Sprint)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7B659D-62CF-4042-B669-79A1E905AFDE}"/>
              </a:ext>
            </a:extLst>
          </p:cNvPr>
          <p:cNvSpPr/>
          <p:nvPr/>
        </p:nvSpPr>
        <p:spPr>
          <a:xfrm>
            <a:off x="7389084" y="5986738"/>
            <a:ext cx="3176956" cy="2458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8C4577-4759-B64B-83EA-A839D0B92F4F}"/>
              </a:ext>
            </a:extLst>
          </p:cNvPr>
          <p:cNvSpPr/>
          <p:nvPr/>
        </p:nvSpPr>
        <p:spPr>
          <a:xfrm>
            <a:off x="10033686" y="5986738"/>
            <a:ext cx="532354" cy="2458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B6446-F68A-334E-802B-3E4D09C1EC6B}"/>
              </a:ext>
            </a:extLst>
          </p:cNvPr>
          <p:cNvSpPr txBox="1"/>
          <p:nvPr/>
        </p:nvSpPr>
        <p:spPr>
          <a:xfrm>
            <a:off x="7327556" y="63390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60 / 70 Story Points Left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EFA6389-A217-744B-BB0A-5B746C87A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1619" y="3062264"/>
            <a:ext cx="1910031" cy="2025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26945F-0958-E742-AC0C-05D885D88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38" y="5535778"/>
            <a:ext cx="982545" cy="982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2C3E3-129B-1C4F-8532-BE0557B28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2618" y="5524822"/>
            <a:ext cx="982545" cy="9825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ECF738-DBEF-A848-84F1-FEF64F058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785" y="5535778"/>
            <a:ext cx="982546" cy="98254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BE0BB95-061E-1B44-9002-71F7ABE72A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7754" y="5524821"/>
            <a:ext cx="982545" cy="98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2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97D1E16-21C6-A94D-B3C7-C3C602440B7F}"/>
              </a:ext>
            </a:extLst>
          </p:cNvPr>
          <p:cNvSpPr/>
          <p:nvPr/>
        </p:nvSpPr>
        <p:spPr>
          <a:xfrm>
            <a:off x="3509632" y="2888861"/>
            <a:ext cx="1959942" cy="6676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1DBFD4-2ED6-0D42-97A5-23818B8D9295}"/>
              </a:ext>
            </a:extLst>
          </p:cNvPr>
          <p:cNvSpPr txBox="1"/>
          <p:nvPr/>
        </p:nvSpPr>
        <p:spPr>
          <a:xfrm>
            <a:off x="602586" y="557893"/>
            <a:ext cx="51171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Личные метрики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EEEC6C-AB11-DA41-A174-3901F831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73B34B-E6DD-3842-B248-9AFAD811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62" y="1558221"/>
            <a:ext cx="1545190" cy="77259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5A08528-8C7D-E94D-903F-68E8062D5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4767" y="1790312"/>
            <a:ext cx="2483030" cy="3579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3B06E2-E1B1-6E4E-A1A7-4ABB001DF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8173" y="1480794"/>
            <a:ext cx="976951" cy="97695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609874D-1E22-0B48-9774-CABD16DA800F}"/>
              </a:ext>
            </a:extLst>
          </p:cNvPr>
          <p:cNvSpPr txBox="1"/>
          <p:nvPr/>
        </p:nvSpPr>
        <p:spPr>
          <a:xfrm>
            <a:off x="3815380" y="3091128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irce" panose="020B0502020203020203" pitchFamily="34" charset="77"/>
              </a:rPr>
              <a:t>Разработка</a:t>
            </a:r>
            <a:endParaRPr lang="en-US" dirty="0">
              <a:latin typeface="Circe" panose="020B0502020203020203" pitchFamily="34" charset="77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7B9C328B-C8A1-F647-AEFD-18C25648FC4A}"/>
              </a:ext>
            </a:extLst>
          </p:cNvPr>
          <p:cNvSpPr/>
          <p:nvPr/>
        </p:nvSpPr>
        <p:spPr>
          <a:xfrm>
            <a:off x="6416678" y="2888861"/>
            <a:ext cx="1959942" cy="6676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73A4E1-CBC9-0847-81B4-CB80F595ABB3}"/>
              </a:ext>
            </a:extLst>
          </p:cNvPr>
          <p:cNvSpPr txBox="1"/>
          <p:nvPr/>
        </p:nvSpPr>
        <p:spPr>
          <a:xfrm>
            <a:off x="6556280" y="3061062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irce" panose="020B0502020203020203" pitchFamily="34" charset="77"/>
              </a:rPr>
              <a:t>Тестирование</a:t>
            </a:r>
            <a:endParaRPr lang="en-US" dirty="0">
              <a:latin typeface="Circe" panose="020B0502020203020203" pitchFamily="34" charset="77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7E44036-4283-2342-B5CD-8B1CD273BD60}"/>
              </a:ext>
            </a:extLst>
          </p:cNvPr>
          <p:cNvSpPr/>
          <p:nvPr/>
        </p:nvSpPr>
        <p:spPr>
          <a:xfrm>
            <a:off x="602586" y="2918927"/>
            <a:ext cx="1959942" cy="6676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1779EE-06DB-1F43-992D-690D19A0CF56}"/>
              </a:ext>
            </a:extLst>
          </p:cNvPr>
          <p:cNvSpPr txBox="1"/>
          <p:nvPr/>
        </p:nvSpPr>
        <p:spPr>
          <a:xfrm>
            <a:off x="908334" y="309112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irce" panose="020B0502020203020203" pitchFamily="34" charset="77"/>
              </a:rPr>
              <a:t>Процессы</a:t>
            </a:r>
            <a:endParaRPr lang="en-US" dirty="0">
              <a:latin typeface="Circe" panose="020B0502020203020203" pitchFamily="34" charset="77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A8EEB51-1450-FE44-AE01-460465EA4B1B}"/>
              </a:ext>
            </a:extLst>
          </p:cNvPr>
          <p:cNvSpPr/>
          <p:nvPr/>
        </p:nvSpPr>
        <p:spPr>
          <a:xfrm>
            <a:off x="9323724" y="2888861"/>
            <a:ext cx="1959942" cy="66769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B4AE96-B2EC-034E-B238-5D6F5DC10D9F}"/>
              </a:ext>
            </a:extLst>
          </p:cNvPr>
          <p:cNvSpPr txBox="1"/>
          <p:nvPr/>
        </p:nvSpPr>
        <p:spPr>
          <a:xfrm>
            <a:off x="9909381" y="3068108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Circe" panose="020B0502020203020203" pitchFamily="34" charset="77"/>
              </a:rPr>
              <a:t>Люди</a:t>
            </a:r>
            <a:endParaRPr lang="en-US" dirty="0">
              <a:latin typeface="Circe" panose="020B0502020203020203" pitchFamily="34" charset="77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08C6450-02D6-2042-BBB1-9C5F2AA4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870" y="1698497"/>
            <a:ext cx="1391608" cy="5060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1D0F02-33B9-1442-91E9-8FBD3C1BDB4F}"/>
              </a:ext>
            </a:extLst>
          </p:cNvPr>
          <p:cNvSpPr txBox="1"/>
          <p:nvPr/>
        </p:nvSpPr>
        <p:spPr>
          <a:xfrm>
            <a:off x="497709" y="3884984"/>
            <a:ext cx="27206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Согласование ТЗ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Согласование ИБ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Лидерство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Покрытие документацией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C673F0-C7CD-904A-802C-9C70BA0E55DD}"/>
              </a:ext>
            </a:extLst>
          </p:cNvPr>
          <p:cNvSpPr txBox="1"/>
          <p:nvPr/>
        </p:nvSpPr>
        <p:spPr>
          <a:xfrm>
            <a:off x="9277278" y="3884984"/>
            <a:ext cx="275428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Продуктивность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Мотивация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Вне-рабочая деятельность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AA4D46-B0C8-A34F-A568-FDE6E23FF243}"/>
              </a:ext>
            </a:extLst>
          </p:cNvPr>
          <p:cNvSpPr txBox="1"/>
          <p:nvPr/>
        </p:nvSpPr>
        <p:spPr>
          <a:xfrm>
            <a:off x="3236662" y="3884984"/>
            <a:ext cx="34644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Качество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Технологии (ЯП, Фреймворки)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Частота </a:t>
            </a:r>
            <a:r>
              <a:rPr lang="ru-RU" sz="1500" dirty="0" err="1">
                <a:solidFill>
                  <a:schemeClr val="bg1"/>
                </a:solidFill>
                <a:latin typeface="Circe" panose="020B0502020203020203" pitchFamily="34" charset="77"/>
              </a:rPr>
              <a:t>коммитов</a:t>
            </a:r>
            <a:endParaRPr lang="ru-RU" sz="1500" dirty="0">
              <a:solidFill>
                <a:schemeClr val="bg1"/>
              </a:solidFill>
              <a:latin typeface="Circe" panose="020B0502020203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Скорость прохождения код-</a:t>
            </a:r>
            <a:r>
              <a:rPr lang="ru-RU" sz="1500" dirty="0" err="1">
                <a:solidFill>
                  <a:schemeClr val="bg1"/>
                </a:solidFill>
                <a:latin typeface="Circe" panose="020B0502020203020203" pitchFamily="34" charset="77"/>
              </a:rPr>
              <a:t>ревью</a:t>
            </a:r>
            <a:endParaRPr lang="ru-RU" sz="1500" dirty="0">
              <a:solidFill>
                <a:schemeClr val="bg1"/>
              </a:solidFill>
              <a:latin typeface="Circe" panose="020B0502020203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Замечания в </a:t>
            </a:r>
            <a:r>
              <a:rPr lang="en-US" sz="1500" dirty="0">
                <a:solidFill>
                  <a:schemeClr val="bg1"/>
                </a:solidFill>
                <a:latin typeface="Circe" panose="020B0502020203020203" pitchFamily="34" charset="77"/>
              </a:rPr>
              <a:t>Pull Requests</a:t>
            </a:r>
            <a:endParaRPr lang="ru-RU" sz="1500" dirty="0">
              <a:solidFill>
                <a:schemeClr val="bg1"/>
              </a:solidFill>
              <a:latin typeface="Circe" panose="020B0502020203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Тех-долг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353B39-8FEE-6149-8694-D266BE72C2C1}"/>
              </a:ext>
            </a:extLst>
          </p:cNvPr>
          <p:cNvSpPr txBox="1"/>
          <p:nvPr/>
        </p:nvSpPr>
        <p:spPr>
          <a:xfrm>
            <a:off x="6362889" y="3884984"/>
            <a:ext cx="27687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Circe" panose="020B0502020203020203" pitchFamily="34" charset="77"/>
              </a:rPr>
              <a:t>Coverage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Модульные тесты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ru-RU" sz="1500" dirty="0" err="1">
                <a:solidFill>
                  <a:schemeClr val="bg1"/>
                </a:solidFill>
                <a:latin typeface="Circe" panose="020B0502020203020203" pitchFamily="34" charset="77"/>
              </a:rPr>
              <a:t>Автотесты</a:t>
            </a:r>
            <a:endParaRPr lang="ru-RU" sz="1500" dirty="0">
              <a:solidFill>
                <a:schemeClr val="bg1"/>
              </a:solidFill>
              <a:latin typeface="Circe" panose="020B0502020203020203" pitchFamily="34" charset="77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Интеграционные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bg1"/>
              </a:solidFill>
              <a:latin typeface="Circe" panose="020B0502020203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  <a:latin typeface="Circe" panose="020B0502020203020203" pitchFamily="34" charset="77"/>
              </a:rPr>
              <a:t>% </a:t>
            </a: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найденных уязвимостей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%</a:t>
            </a:r>
            <a:r>
              <a:rPr lang="en-US" sz="1500" dirty="0">
                <a:solidFill>
                  <a:schemeClr val="bg1"/>
                </a:solidFill>
                <a:latin typeface="Circe" panose="020B0502020203020203" pitchFamily="34" charset="77"/>
              </a:rPr>
              <a:t> </a:t>
            </a:r>
            <a:r>
              <a:rPr lang="ru-RU" sz="1500" dirty="0">
                <a:solidFill>
                  <a:schemeClr val="bg1"/>
                </a:solidFill>
                <a:latin typeface="Circe" panose="020B0502020203020203" pitchFamily="34" charset="77"/>
              </a:rPr>
              <a:t>упавших </a:t>
            </a:r>
            <a:r>
              <a:rPr lang="ru-RU" sz="1500" dirty="0" err="1">
                <a:solidFill>
                  <a:schemeClr val="bg1"/>
                </a:solidFill>
                <a:latin typeface="Circe" panose="020B0502020203020203" pitchFamily="34" charset="77"/>
              </a:rPr>
              <a:t>пайплайнов</a:t>
            </a:r>
            <a:endParaRPr lang="ru-RU" sz="1500" dirty="0">
              <a:solidFill>
                <a:schemeClr val="bg1"/>
              </a:solidFill>
              <a:latin typeface="Circe" panose="020B0502020203020203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00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6326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558300-D281-9C4C-A320-2C731F241E50}"/>
              </a:ext>
            </a:extLst>
          </p:cNvPr>
          <p:cNvSpPr txBox="1"/>
          <p:nvPr/>
        </p:nvSpPr>
        <p:spPr>
          <a:xfrm>
            <a:off x="487152" y="526192"/>
            <a:ext cx="31662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Dashboard</a:t>
            </a:r>
            <a:endParaRPr lang="ru-RU" sz="5000" dirty="0">
              <a:solidFill>
                <a:schemeClr val="bg1">
                  <a:lumMod val="95000"/>
                </a:schemeClr>
              </a:solidFill>
              <a:latin typeface="Circe" panose="020B0502020203020203" pitchFamily="34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BE5B7B-48FF-1C48-B24C-E83E1DD5A8C1}"/>
              </a:ext>
            </a:extLst>
          </p:cNvPr>
          <p:cNvCxnSpPr>
            <a:cxnSpLocks/>
          </p:cNvCxnSpPr>
          <p:nvPr/>
        </p:nvCxnSpPr>
        <p:spPr>
          <a:xfrm flipV="1">
            <a:off x="2125673" y="3312087"/>
            <a:ext cx="1" cy="105671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EFA6389-A217-744B-BB0A-5B746C87A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91" y="1392957"/>
            <a:ext cx="1910031" cy="20257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2A6F8CB-67CA-E346-9738-44BD80EC5F78}"/>
              </a:ext>
            </a:extLst>
          </p:cNvPr>
          <p:cNvSpPr/>
          <p:nvPr/>
        </p:nvSpPr>
        <p:spPr>
          <a:xfrm>
            <a:off x="1043353" y="3810328"/>
            <a:ext cx="3176956" cy="2458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0A00F8-3962-2547-9C1B-A8DDCCB3193F}"/>
              </a:ext>
            </a:extLst>
          </p:cNvPr>
          <p:cNvSpPr/>
          <p:nvPr/>
        </p:nvSpPr>
        <p:spPr>
          <a:xfrm>
            <a:off x="1657413" y="3810224"/>
            <a:ext cx="2567355" cy="2458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303FA-20C2-964B-ABFE-3C75F5386C0F}"/>
              </a:ext>
            </a:extLst>
          </p:cNvPr>
          <p:cNvSpPr txBox="1"/>
          <p:nvPr/>
        </p:nvSpPr>
        <p:spPr>
          <a:xfrm>
            <a:off x="2832172" y="1639035"/>
            <a:ext cx="22028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Alexis </a:t>
            </a:r>
            <a:r>
              <a:rPr lang="en-US" dirty="0" err="1">
                <a:solidFill>
                  <a:schemeClr val="bg1"/>
                </a:solidFill>
                <a:latin typeface="Circe" panose="020B0502020203020203" pitchFamily="34" charset="77"/>
              </a:rPr>
              <a:t>Monkin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–</a:t>
            </a:r>
            <a:b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</a:br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Amazing Developer,</a:t>
            </a:r>
          </a:p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The Issues Solver</a:t>
            </a:r>
          </a:p>
          <a:p>
            <a:endParaRPr lang="en-US" dirty="0">
              <a:solidFill>
                <a:schemeClr val="bg1"/>
              </a:solidFill>
              <a:latin typeface="Circe" panose="020B0502020203020203" pitchFamily="34" charset="77"/>
            </a:endParaRPr>
          </a:p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Level 14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1A6634-55B4-FB4D-9E55-4AD097D0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615" y="3151450"/>
            <a:ext cx="5065589" cy="35459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9E9D6F-5985-F845-A88E-3D2516F652F4}"/>
              </a:ext>
            </a:extLst>
          </p:cNvPr>
          <p:cNvSpPr txBox="1"/>
          <p:nvPr/>
        </p:nvSpPr>
        <p:spPr>
          <a:xfrm>
            <a:off x="471454" y="379673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irce" panose="020B0502020203020203" pitchFamily="34" charset="77"/>
              </a:rPr>
              <a:t>Exp</a:t>
            </a:r>
            <a:endParaRPr lang="ru-RU" sz="1400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F469E0-7E6F-D64B-A4BD-7F865541A164}"/>
              </a:ext>
            </a:extLst>
          </p:cNvPr>
          <p:cNvSpPr txBox="1"/>
          <p:nvPr/>
        </p:nvSpPr>
        <p:spPr>
          <a:xfrm>
            <a:off x="1155669" y="3546467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irce" panose="020B0502020203020203" pitchFamily="34" charset="77"/>
              </a:rPr>
              <a:t>140/720</a:t>
            </a:r>
            <a:endParaRPr lang="ru-RU" sz="1400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1BADF0-B0D3-1B4A-9012-05E60A3DA1C5}"/>
              </a:ext>
            </a:extLst>
          </p:cNvPr>
          <p:cNvSpPr/>
          <p:nvPr/>
        </p:nvSpPr>
        <p:spPr>
          <a:xfrm>
            <a:off x="1043352" y="4190283"/>
            <a:ext cx="3176956" cy="24585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409462-8990-D74E-AE23-5DB4C73F4428}"/>
              </a:ext>
            </a:extLst>
          </p:cNvPr>
          <p:cNvSpPr/>
          <p:nvPr/>
        </p:nvSpPr>
        <p:spPr>
          <a:xfrm>
            <a:off x="2393888" y="4190179"/>
            <a:ext cx="1833030" cy="2458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981E30-D03A-A34F-A4B9-BDCCA815BCCB}"/>
              </a:ext>
            </a:extLst>
          </p:cNvPr>
          <p:cNvSpPr txBox="1"/>
          <p:nvPr/>
        </p:nvSpPr>
        <p:spPr>
          <a:xfrm>
            <a:off x="471454" y="4201689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irce" panose="020B0502020203020203" pitchFamily="34" charset="77"/>
              </a:rPr>
              <a:t>Rest</a:t>
            </a:r>
            <a:endParaRPr lang="ru-RU" sz="1400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FA2375D-83F0-DD4E-8947-CFD569042027}"/>
              </a:ext>
            </a:extLst>
          </p:cNvPr>
          <p:cNvSpPr/>
          <p:nvPr/>
        </p:nvSpPr>
        <p:spPr>
          <a:xfrm>
            <a:off x="6910173" y="1663929"/>
            <a:ext cx="5065589" cy="130792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5DCDEB9C-8FCE-654E-83EB-F3B3E81A8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0533" y="1855885"/>
            <a:ext cx="924011" cy="9240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DAA0192-67BB-6B48-B2F1-86671A86817A}"/>
              </a:ext>
            </a:extLst>
          </p:cNvPr>
          <p:cNvSpPr txBox="1"/>
          <p:nvPr/>
        </p:nvSpPr>
        <p:spPr>
          <a:xfrm>
            <a:off x="8420475" y="2016148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e" panose="020B0502020203020203" pitchFamily="34" charset="77"/>
              </a:rPr>
              <a:t>Pull Requests Timing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0FE76BC-5EF5-3A42-B275-8BFABB894F9A}"/>
              </a:ext>
            </a:extLst>
          </p:cNvPr>
          <p:cNvSpPr txBox="1"/>
          <p:nvPr/>
        </p:nvSpPr>
        <p:spPr>
          <a:xfrm>
            <a:off x="8420475" y="2370931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irce" panose="020B0502020203020203" pitchFamily="34" charset="77"/>
              </a:rPr>
              <a:t>Send PR fixes faster than 60 mins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4B1E49E-6578-D743-ACD6-5E123121CBDE}"/>
              </a:ext>
            </a:extLst>
          </p:cNvPr>
          <p:cNvSpPr/>
          <p:nvPr/>
        </p:nvSpPr>
        <p:spPr>
          <a:xfrm>
            <a:off x="299377" y="4652449"/>
            <a:ext cx="5065589" cy="692836"/>
          </a:xfrm>
          <a:prstGeom prst="roundRect">
            <a:avLst/>
          </a:prstGeom>
          <a:solidFill>
            <a:schemeClr val="bg1"/>
          </a:solidFill>
          <a:ln w="1270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FCC266-F6A8-704B-B472-644B1E704D9A}"/>
              </a:ext>
            </a:extLst>
          </p:cNvPr>
          <p:cNvSpPr txBox="1"/>
          <p:nvPr/>
        </p:nvSpPr>
        <p:spPr>
          <a:xfrm>
            <a:off x="459407" y="4860412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e" panose="020B0502020203020203" pitchFamily="34" charset="77"/>
              </a:rPr>
              <a:t>Issue Closed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3485CF6-5932-A142-8700-2D10AC13C631}"/>
              </a:ext>
            </a:extLst>
          </p:cNvPr>
          <p:cNvSpPr/>
          <p:nvPr/>
        </p:nvSpPr>
        <p:spPr>
          <a:xfrm>
            <a:off x="299377" y="5596354"/>
            <a:ext cx="5065589" cy="6928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54B0B37-DBB0-2447-8F2B-7D708EFB6006}"/>
              </a:ext>
            </a:extLst>
          </p:cNvPr>
          <p:cNvSpPr txBox="1"/>
          <p:nvPr/>
        </p:nvSpPr>
        <p:spPr>
          <a:xfrm>
            <a:off x="436301" y="576855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e" panose="020B0502020203020203" pitchFamily="34" charset="77"/>
              </a:rPr>
              <a:t>Commit Resolved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8D4382-81EB-4A4C-B3C5-A99530ADB06F}"/>
              </a:ext>
            </a:extLst>
          </p:cNvPr>
          <p:cNvSpPr txBox="1"/>
          <p:nvPr/>
        </p:nvSpPr>
        <p:spPr>
          <a:xfrm>
            <a:off x="4205390" y="5768554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irce" panose="020B0502020203020203" pitchFamily="34" charset="77"/>
              </a:rPr>
              <a:t>+12 </a:t>
            </a:r>
            <a:r>
              <a:rPr lang="en-US" dirty="0" err="1">
                <a:solidFill>
                  <a:srgbClr val="00B050"/>
                </a:solidFill>
                <a:latin typeface="Circe" panose="020B0502020203020203" pitchFamily="34" charset="77"/>
              </a:rPr>
              <a:t>Exp</a:t>
            </a:r>
            <a:endParaRPr lang="en-US" dirty="0">
              <a:solidFill>
                <a:srgbClr val="00B050"/>
              </a:solidFill>
              <a:latin typeface="Circe" panose="020B0502020203020203" pitchFamily="34" charset="7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C51339-3157-AD43-B809-82E3AD44574F}"/>
              </a:ext>
            </a:extLst>
          </p:cNvPr>
          <p:cNvSpPr txBox="1"/>
          <p:nvPr/>
        </p:nvSpPr>
        <p:spPr>
          <a:xfrm>
            <a:off x="3601480" y="4838241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irce" panose="020B0502020203020203" pitchFamily="34" charset="77"/>
              </a:rPr>
              <a:t>Perk unlocked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795A607-7DDF-104F-94A0-EC013FB97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B8C1077-1C5B-5841-B954-88ACF8C38464}"/>
              </a:ext>
            </a:extLst>
          </p:cNvPr>
          <p:cNvSpPr/>
          <p:nvPr/>
        </p:nvSpPr>
        <p:spPr>
          <a:xfrm>
            <a:off x="6701785" y="56347"/>
            <a:ext cx="5082307" cy="13285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1FC8964-FC55-DD46-A264-3F6D0C8E106F}"/>
              </a:ext>
            </a:extLst>
          </p:cNvPr>
          <p:cNvSpPr/>
          <p:nvPr/>
        </p:nvSpPr>
        <p:spPr>
          <a:xfrm>
            <a:off x="6768870" y="117826"/>
            <a:ext cx="5082307" cy="1328525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023C1AE7-3775-FA40-8D9E-C437D3A6795F}"/>
              </a:ext>
            </a:extLst>
          </p:cNvPr>
          <p:cNvSpPr/>
          <p:nvPr/>
        </p:nvSpPr>
        <p:spPr>
          <a:xfrm>
            <a:off x="6822209" y="173585"/>
            <a:ext cx="5065589" cy="13079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F42D0D4C-66A6-D544-9A37-91E5538D04E7}"/>
              </a:ext>
            </a:extLst>
          </p:cNvPr>
          <p:cNvSpPr/>
          <p:nvPr/>
        </p:nvSpPr>
        <p:spPr>
          <a:xfrm>
            <a:off x="6886881" y="240677"/>
            <a:ext cx="5065589" cy="130792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9AD383E8-0D24-0244-9225-D4268E62D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95107" y="432633"/>
            <a:ext cx="924011" cy="92401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758B4EB-DC13-EB4F-BA9F-CB68F6A09C58}"/>
              </a:ext>
            </a:extLst>
          </p:cNvPr>
          <p:cNvSpPr txBox="1"/>
          <p:nvPr/>
        </p:nvSpPr>
        <p:spPr>
          <a:xfrm>
            <a:off x="8397183" y="581260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e" panose="020B0502020203020203" pitchFamily="34" charset="77"/>
              </a:rPr>
              <a:t>Contributor of the Week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9F77863-069F-9943-A891-84AF60342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4827" y="911833"/>
            <a:ext cx="584200" cy="584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F9A3341-D612-E944-A5FB-F3D20CC16FCF}"/>
              </a:ext>
            </a:extLst>
          </p:cNvPr>
          <p:cNvSpPr txBox="1"/>
          <p:nvPr/>
        </p:nvSpPr>
        <p:spPr>
          <a:xfrm>
            <a:off x="8420475" y="98368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Circe" panose="020B0502020203020203" pitchFamily="34" charset="77"/>
              </a:rPr>
              <a:t>Лучший программист недели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irce" panose="020B0502020203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8690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F4F839-C0C3-EC4C-AD2F-30E6C74BFAEA}"/>
              </a:ext>
            </a:extLst>
          </p:cNvPr>
          <p:cNvSpPr/>
          <p:nvPr/>
        </p:nvSpPr>
        <p:spPr>
          <a:xfrm>
            <a:off x="299377" y="4652449"/>
            <a:ext cx="5065589" cy="692836"/>
          </a:xfrm>
          <a:prstGeom prst="roundRect">
            <a:avLst/>
          </a:pr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8E523E-B308-F947-8879-54834150228F}"/>
              </a:ext>
            </a:extLst>
          </p:cNvPr>
          <p:cNvSpPr txBox="1"/>
          <p:nvPr/>
        </p:nvSpPr>
        <p:spPr>
          <a:xfrm>
            <a:off x="459407" y="4860412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e" panose="020B0502020203020203" pitchFamily="34" charset="77"/>
              </a:rPr>
              <a:t>Issue Closed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AF9E86-F582-2345-B2A8-F8449F83DB7E}"/>
              </a:ext>
            </a:extLst>
          </p:cNvPr>
          <p:cNvSpPr txBox="1"/>
          <p:nvPr/>
        </p:nvSpPr>
        <p:spPr>
          <a:xfrm>
            <a:off x="3601480" y="4838241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irce" panose="020B0502020203020203" pitchFamily="34" charset="77"/>
              </a:rPr>
              <a:t>Perk unlocked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424D17-D5EA-C140-9E51-9E057B50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61" y="1224405"/>
            <a:ext cx="5362339" cy="40053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86328A6-B5F1-AA4C-8D21-8988D79A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19" y="3062264"/>
            <a:ext cx="1910031" cy="20257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71CA23-19AD-0240-9654-9618E7D757A7}"/>
              </a:ext>
            </a:extLst>
          </p:cNvPr>
          <p:cNvSpPr/>
          <p:nvPr/>
        </p:nvSpPr>
        <p:spPr>
          <a:xfrm>
            <a:off x="7389084" y="5986738"/>
            <a:ext cx="3176956" cy="2458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F957B5-9C17-884D-A165-BF35B386303B}"/>
              </a:ext>
            </a:extLst>
          </p:cNvPr>
          <p:cNvSpPr txBox="1"/>
          <p:nvPr/>
        </p:nvSpPr>
        <p:spPr>
          <a:xfrm>
            <a:off x="7327556" y="63390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60 / 70 Story Points Left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CCAAD-C99F-2C4C-9294-EDB0DE952A1C}"/>
              </a:ext>
            </a:extLst>
          </p:cNvPr>
          <p:cNvSpPr/>
          <p:nvPr/>
        </p:nvSpPr>
        <p:spPr>
          <a:xfrm>
            <a:off x="10033686" y="5986738"/>
            <a:ext cx="532354" cy="2458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290F7F-E514-8A41-A68E-F4E32295D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45849-3BA1-F04C-A503-3B51206BA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18" y="3019288"/>
            <a:ext cx="1910031" cy="20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4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314FB8E-E2F7-6144-97FE-93DB5483C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201" y="2886570"/>
            <a:ext cx="5065589" cy="198737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145A0D-CF9C-EC46-AF90-C0D7E700D6E4}"/>
              </a:ext>
            </a:extLst>
          </p:cNvPr>
          <p:cNvSpPr/>
          <p:nvPr/>
        </p:nvSpPr>
        <p:spPr>
          <a:xfrm>
            <a:off x="299376" y="4652449"/>
            <a:ext cx="5065589" cy="692836"/>
          </a:xfrm>
          <a:prstGeom prst="roundRect">
            <a:avLst/>
          </a:prstGeom>
          <a:solidFill>
            <a:schemeClr val="bg1"/>
          </a:solidFill>
          <a:ln w="127000">
            <a:gradFill flip="none" rotWithShape="1">
              <a:gsLst>
                <a:gs pos="0">
                  <a:schemeClr val="accent4">
                    <a:lumMod val="5000"/>
                    <a:lumOff val="95000"/>
                  </a:schemeClr>
                </a:gs>
                <a:gs pos="74000">
                  <a:schemeClr val="accent4">
                    <a:lumMod val="45000"/>
                    <a:lumOff val="55000"/>
                  </a:schemeClr>
                </a:gs>
                <a:gs pos="83000">
                  <a:schemeClr val="accent4">
                    <a:lumMod val="45000"/>
                    <a:lumOff val="55000"/>
                  </a:schemeClr>
                </a:gs>
                <a:gs pos="100000">
                  <a:schemeClr val="accent4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8E523E-B308-F947-8879-54834150228F}"/>
              </a:ext>
            </a:extLst>
          </p:cNvPr>
          <p:cNvSpPr txBox="1"/>
          <p:nvPr/>
        </p:nvSpPr>
        <p:spPr>
          <a:xfrm>
            <a:off x="459407" y="4860412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irce" panose="020B0502020203020203" pitchFamily="34" charset="77"/>
              </a:rPr>
              <a:t>Issue Closed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AF9E86-F582-2345-B2A8-F8449F83DB7E}"/>
              </a:ext>
            </a:extLst>
          </p:cNvPr>
          <p:cNvSpPr txBox="1"/>
          <p:nvPr/>
        </p:nvSpPr>
        <p:spPr>
          <a:xfrm>
            <a:off x="3601480" y="4838241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irce" panose="020B0502020203020203" pitchFamily="34" charset="77"/>
              </a:rPr>
              <a:t>Perk unlocked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424D17-D5EA-C140-9E51-9E057B501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61" y="1224405"/>
            <a:ext cx="5362339" cy="40053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86328A6-B5F1-AA4C-8D21-8988D79AA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19" y="3062264"/>
            <a:ext cx="1910031" cy="20257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7F075E-512E-2A4B-B8F1-AA5F56C95A46}"/>
              </a:ext>
            </a:extLst>
          </p:cNvPr>
          <p:cNvSpPr/>
          <p:nvPr/>
        </p:nvSpPr>
        <p:spPr>
          <a:xfrm>
            <a:off x="7389084" y="5986738"/>
            <a:ext cx="3176956" cy="2458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6EFF45-FC0F-2948-8C98-D35A881BAAC7}"/>
              </a:ext>
            </a:extLst>
          </p:cNvPr>
          <p:cNvSpPr/>
          <p:nvPr/>
        </p:nvSpPr>
        <p:spPr>
          <a:xfrm>
            <a:off x="10033686" y="5986738"/>
            <a:ext cx="532354" cy="2458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8EE9B5-4FAC-C644-944A-19F20C124432}"/>
              </a:ext>
            </a:extLst>
          </p:cNvPr>
          <p:cNvSpPr txBox="1"/>
          <p:nvPr/>
        </p:nvSpPr>
        <p:spPr>
          <a:xfrm>
            <a:off x="7327556" y="6339016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60 / 70 Story Points Left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D9D029-C053-AA4A-92FD-B79C4AF12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1876DD-A9F6-AD4A-AF65-251340E2A7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454" y="2798119"/>
            <a:ext cx="1261762" cy="1261762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2C68A541-17F4-8B47-8AE3-8FE720EEC895}"/>
              </a:ext>
            </a:extLst>
          </p:cNvPr>
          <p:cNvSpPr/>
          <p:nvPr/>
        </p:nvSpPr>
        <p:spPr>
          <a:xfrm>
            <a:off x="1770841" y="1388605"/>
            <a:ext cx="2266543" cy="1215762"/>
          </a:xfrm>
          <a:prstGeom prst="wedgeRoundRectCallout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DC385F-01B7-EE40-9D60-AA9B2F3B994A}"/>
              </a:ext>
            </a:extLst>
          </p:cNvPr>
          <p:cNvSpPr txBox="1"/>
          <p:nvPr/>
        </p:nvSpPr>
        <p:spPr>
          <a:xfrm>
            <a:off x="2013456" y="1716970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Во имя</a:t>
            </a: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irce" panose="020B0502020203020203" pitchFamily="34" charset="77"/>
              </a:rPr>
              <a:t>чистого кода!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CF4A8A6-0527-F246-8FDD-7FC181DB1DC1}"/>
              </a:ext>
            </a:extLst>
          </p:cNvPr>
          <p:cNvSpPr/>
          <p:nvPr/>
        </p:nvSpPr>
        <p:spPr>
          <a:xfrm>
            <a:off x="9501332" y="5986738"/>
            <a:ext cx="532354" cy="245858"/>
          </a:xfrm>
          <a:prstGeom prst="rect">
            <a:avLst/>
          </a:prstGeom>
          <a:solidFill>
            <a:srgbClr val="53823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5979782-4C4C-464F-8362-FF4CB579C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618" y="3019288"/>
            <a:ext cx="1910031" cy="20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7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F92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2F92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voltag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repeatCount="10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1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1000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9D28E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9D28E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2" grpId="0"/>
      <p:bldP spid="34" grpId="0"/>
      <p:bldP spid="17" grpId="0" animBg="1"/>
      <p:bldP spid="18" grpId="0"/>
      <p:bldP spid="21" grpId="1" animBg="1"/>
      <p:bldP spid="21" grpId="2" animBg="1"/>
      <p:bldP spid="21" grpId="3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B1A8E"/>
            </a:gs>
            <a:gs pos="41000">
              <a:srgbClr val="DC22B0"/>
            </a:gs>
            <a:gs pos="83000">
              <a:srgbClr val="B62AD2"/>
            </a:gs>
            <a:gs pos="100000">
              <a:srgbClr val="A12EE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D424D17-D5EA-C140-9E51-9E057B50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61" y="1224405"/>
            <a:ext cx="5362339" cy="400533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86328A6-B5F1-AA4C-8D21-8988D79AA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619" y="3062264"/>
            <a:ext cx="1910031" cy="20257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5743F57-E2F3-8045-A0D3-8653FFE4A4E5}"/>
              </a:ext>
            </a:extLst>
          </p:cNvPr>
          <p:cNvSpPr/>
          <p:nvPr/>
        </p:nvSpPr>
        <p:spPr>
          <a:xfrm>
            <a:off x="7389084" y="5986738"/>
            <a:ext cx="3176956" cy="24585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0">
            <a:solidFill>
              <a:schemeClr val="accent1">
                <a:shade val="50000"/>
                <a:alpha val="3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2B33E5-00AB-2546-A836-B231575EE77D}"/>
              </a:ext>
            </a:extLst>
          </p:cNvPr>
          <p:cNvSpPr txBox="1"/>
          <p:nvPr/>
        </p:nvSpPr>
        <p:spPr>
          <a:xfrm>
            <a:off x="7327556" y="6339016"/>
            <a:ext cx="259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irce" panose="020B0502020203020203" pitchFamily="34" charset="77"/>
              </a:rPr>
              <a:t>40 / 70 Story Points Left</a:t>
            </a:r>
            <a:endParaRPr lang="ru-RU" dirty="0">
              <a:solidFill>
                <a:schemeClr val="bg1"/>
              </a:solidFill>
              <a:latin typeface="Circe" panose="020B0502020203020203" pitchFamily="34" charset="77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E7584D-0127-E040-A9D0-F7F0DAE7CB26}"/>
              </a:ext>
            </a:extLst>
          </p:cNvPr>
          <p:cNvSpPr/>
          <p:nvPr/>
        </p:nvSpPr>
        <p:spPr>
          <a:xfrm>
            <a:off x="9292281" y="5986738"/>
            <a:ext cx="1273759" cy="24585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D6AF2E-5130-5B45-91C0-AA755FF10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" y="6421271"/>
            <a:ext cx="1203086" cy="4374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62E1B1-3B1F-8A41-930B-9E6848925D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619" y="3062263"/>
            <a:ext cx="1910031" cy="202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193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339</Words>
  <Application>Microsoft Macintosh PowerPoint</Application>
  <PresentationFormat>Widescreen</PresentationFormat>
  <Paragraphs>131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Circe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Malyshev</dc:creator>
  <cp:lastModifiedBy>Alexander Malyshev</cp:lastModifiedBy>
  <cp:revision>43</cp:revision>
  <dcterms:created xsi:type="dcterms:W3CDTF">2019-04-27T23:07:03Z</dcterms:created>
  <dcterms:modified xsi:type="dcterms:W3CDTF">2019-04-29T08:11:11Z</dcterms:modified>
</cp:coreProperties>
</file>